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58" r:id="rId5"/>
    <p:sldId id="320" r:id="rId6"/>
    <p:sldId id="260" r:id="rId7"/>
    <p:sldId id="261" r:id="rId8"/>
    <p:sldId id="296" r:id="rId9"/>
    <p:sldId id="262" r:id="rId10"/>
    <p:sldId id="321" r:id="rId11"/>
    <p:sldId id="302" r:id="rId12"/>
    <p:sldId id="266" r:id="rId13"/>
    <p:sldId id="322" r:id="rId14"/>
    <p:sldId id="263" r:id="rId15"/>
    <p:sldId id="325" r:id="rId16"/>
    <p:sldId id="265" r:id="rId17"/>
    <p:sldId id="307" r:id="rId18"/>
    <p:sldId id="309" r:id="rId19"/>
    <p:sldId id="315" r:id="rId20"/>
    <p:sldId id="327" r:id="rId21"/>
    <p:sldId id="318" r:id="rId22"/>
    <p:sldId id="319" r:id="rId23"/>
    <p:sldId id="264" r:id="rId24"/>
    <p:sldId id="308" r:id="rId25"/>
    <p:sldId id="323" r:id="rId26"/>
    <p:sldId id="324"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E2E"/>
    <a:srgbClr val="35FFF9"/>
    <a:srgbClr val="FF4F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49"/>
    <p:restoredTop sz="92201"/>
  </p:normalViewPr>
  <p:slideViewPr>
    <p:cSldViewPr snapToGrid="0" snapToObjects="1">
      <p:cViewPr varScale="1">
        <p:scale>
          <a:sx n="91" d="100"/>
          <a:sy n="91" d="100"/>
        </p:scale>
        <p:origin x="52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F0B1BE-A322-5249-8033-F96A3B7D402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44EFAAC-0582-474C-9728-CE35516D64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938281B-9FFE-6F47-9EA5-EBDB7F1C897F}"/>
              </a:ext>
            </a:extLst>
          </p:cNvPr>
          <p:cNvSpPr>
            <a:spLocks noGrp="1"/>
          </p:cNvSpPr>
          <p:nvPr>
            <p:ph type="dt" sz="half" idx="10"/>
          </p:nvPr>
        </p:nvSpPr>
        <p:spPr/>
        <p:txBody>
          <a:bodyPr/>
          <a:lstStyle/>
          <a:p>
            <a:fld id="{C85046E1-7872-364A-A985-7341DF9290A9}" type="datetimeFigureOut">
              <a:rPr lang="fr-FR" smtClean="0"/>
              <a:t>05/12/2022</a:t>
            </a:fld>
            <a:endParaRPr lang="fr-FR"/>
          </a:p>
        </p:txBody>
      </p:sp>
      <p:sp>
        <p:nvSpPr>
          <p:cNvPr id="5" name="Espace réservé du pied de page 4">
            <a:extLst>
              <a:ext uri="{FF2B5EF4-FFF2-40B4-BE49-F238E27FC236}">
                <a16:creationId xmlns:a16="http://schemas.microsoft.com/office/drawing/2014/main" id="{9D0C8D92-8460-6040-85D8-4CE6626065E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7CB41F1-61A6-FC48-AC33-AF9B6A673ECA}"/>
              </a:ext>
            </a:extLst>
          </p:cNvPr>
          <p:cNvSpPr>
            <a:spLocks noGrp="1"/>
          </p:cNvSpPr>
          <p:nvPr>
            <p:ph type="sldNum" sz="quarter" idx="12"/>
          </p:nvPr>
        </p:nvSpPr>
        <p:spPr/>
        <p:txBody>
          <a:bodyPr/>
          <a:lstStyle/>
          <a:p>
            <a:fld id="{E150B393-AA2A-C04C-81CF-2A0F61CB248A}" type="slidenum">
              <a:rPr lang="fr-FR" smtClean="0"/>
              <a:t>‹N°›</a:t>
            </a:fld>
            <a:endParaRPr lang="fr-FR"/>
          </a:p>
        </p:txBody>
      </p:sp>
    </p:spTree>
    <p:extLst>
      <p:ext uri="{BB962C8B-B14F-4D97-AF65-F5344CB8AC3E}">
        <p14:creationId xmlns:p14="http://schemas.microsoft.com/office/powerpoint/2010/main" val="931768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EBEEB5-2B5A-4E4F-9400-CAE07A241F2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3473050-D94E-C242-AB61-E9E371348E71}"/>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3C8F78F4-6466-4645-B2C8-066138A27A17}"/>
              </a:ext>
            </a:extLst>
          </p:cNvPr>
          <p:cNvSpPr>
            <a:spLocks noGrp="1"/>
          </p:cNvSpPr>
          <p:nvPr>
            <p:ph type="dt" sz="half" idx="10"/>
          </p:nvPr>
        </p:nvSpPr>
        <p:spPr/>
        <p:txBody>
          <a:bodyPr/>
          <a:lstStyle/>
          <a:p>
            <a:fld id="{C85046E1-7872-364A-A985-7341DF9290A9}" type="datetimeFigureOut">
              <a:rPr lang="fr-FR" smtClean="0"/>
              <a:t>05/12/2022</a:t>
            </a:fld>
            <a:endParaRPr lang="fr-FR"/>
          </a:p>
        </p:txBody>
      </p:sp>
      <p:sp>
        <p:nvSpPr>
          <p:cNvPr id="5" name="Espace réservé du pied de page 4">
            <a:extLst>
              <a:ext uri="{FF2B5EF4-FFF2-40B4-BE49-F238E27FC236}">
                <a16:creationId xmlns:a16="http://schemas.microsoft.com/office/drawing/2014/main" id="{8D2579E8-A5F5-FD45-AD20-3487C758F11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D824076-D9DC-2648-A524-232E17264146}"/>
              </a:ext>
            </a:extLst>
          </p:cNvPr>
          <p:cNvSpPr>
            <a:spLocks noGrp="1"/>
          </p:cNvSpPr>
          <p:nvPr>
            <p:ph type="sldNum" sz="quarter" idx="12"/>
          </p:nvPr>
        </p:nvSpPr>
        <p:spPr/>
        <p:txBody>
          <a:bodyPr/>
          <a:lstStyle/>
          <a:p>
            <a:fld id="{E150B393-AA2A-C04C-81CF-2A0F61CB248A}" type="slidenum">
              <a:rPr lang="fr-FR" smtClean="0"/>
              <a:t>‹N°›</a:t>
            </a:fld>
            <a:endParaRPr lang="fr-FR"/>
          </a:p>
        </p:txBody>
      </p:sp>
    </p:spTree>
    <p:extLst>
      <p:ext uri="{BB962C8B-B14F-4D97-AF65-F5344CB8AC3E}">
        <p14:creationId xmlns:p14="http://schemas.microsoft.com/office/powerpoint/2010/main" val="2079142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17B546F-41FD-AB41-B539-E6958E64001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7B02512-6123-AB46-9490-8A622D3E81F7}"/>
              </a:ext>
            </a:extLst>
          </p:cNvPr>
          <p:cNvSpPr>
            <a:spLocks noGrp="1"/>
          </p:cNvSpPr>
          <p:nvPr>
            <p:ph type="body" orient="vert" idx="1"/>
          </p:nvPr>
        </p:nvSpPr>
        <p:spPr>
          <a:xfrm>
            <a:off x="838200" y="365125"/>
            <a:ext cx="7734300"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E9AA1255-AB3F-0440-9CBD-0908B2FA1E59}"/>
              </a:ext>
            </a:extLst>
          </p:cNvPr>
          <p:cNvSpPr>
            <a:spLocks noGrp="1"/>
          </p:cNvSpPr>
          <p:nvPr>
            <p:ph type="dt" sz="half" idx="10"/>
          </p:nvPr>
        </p:nvSpPr>
        <p:spPr/>
        <p:txBody>
          <a:bodyPr/>
          <a:lstStyle/>
          <a:p>
            <a:fld id="{C85046E1-7872-364A-A985-7341DF9290A9}" type="datetimeFigureOut">
              <a:rPr lang="fr-FR" smtClean="0"/>
              <a:t>05/12/2022</a:t>
            </a:fld>
            <a:endParaRPr lang="fr-FR"/>
          </a:p>
        </p:txBody>
      </p:sp>
      <p:sp>
        <p:nvSpPr>
          <p:cNvPr id="5" name="Espace réservé du pied de page 4">
            <a:extLst>
              <a:ext uri="{FF2B5EF4-FFF2-40B4-BE49-F238E27FC236}">
                <a16:creationId xmlns:a16="http://schemas.microsoft.com/office/drawing/2014/main" id="{B21B5EA5-16A8-FD41-A102-75D093546C3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90F90BA-BF34-FC40-B5C2-7A981EE9AD35}"/>
              </a:ext>
            </a:extLst>
          </p:cNvPr>
          <p:cNvSpPr>
            <a:spLocks noGrp="1"/>
          </p:cNvSpPr>
          <p:nvPr>
            <p:ph type="sldNum" sz="quarter" idx="12"/>
          </p:nvPr>
        </p:nvSpPr>
        <p:spPr/>
        <p:txBody>
          <a:bodyPr/>
          <a:lstStyle/>
          <a:p>
            <a:fld id="{E150B393-AA2A-C04C-81CF-2A0F61CB248A}" type="slidenum">
              <a:rPr lang="fr-FR" smtClean="0"/>
              <a:t>‹N°›</a:t>
            </a:fld>
            <a:endParaRPr lang="fr-FR"/>
          </a:p>
        </p:txBody>
      </p:sp>
    </p:spTree>
    <p:extLst>
      <p:ext uri="{BB962C8B-B14F-4D97-AF65-F5344CB8AC3E}">
        <p14:creationId xmlns:p14="http://schemas.microsoft.com/office/powerpoint/2010/main" val="1491333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94DC4E-7B2F-B448-982B-434D76808EA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A08E232-3225-784F-ADF5-1AA372A946D7}"/>
              </a:ext>
            </a:extLst>
          </p:cNvPr>
          <p:cNvSpPr>
            <a:spLocks noGrp="1"/>
          </p:cNvSpPr>
          <p:nvPr>
            <p:ph idx="1"/>
          </p:nvPr>
        </p:nvSpPr>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2C1BE6D0-29C1-CB4D-8493-659AB01CAC8E}"/>
              </a:ext>
            </a:extLst>
          </p:cNvPr>
          <p:cNvSpPr>
            <a:spLocks noGrp="1"/>
          </p:cNvSpPr>
          <p:nvPr>
            <p:ph type="dt" sz="half" idx="10"/>
          </p:nvPr>
        </p:nvSpPr>
        <p:spPr/>
        <p:txBody>
          <a:bodyPr/>
          <a:lstStyle/>
          <a:p>
            <a:fld id="{C85046E1-7872-364A-A985-7341DF9290A9}" type="datetimeFigureOut">
              <a:rPr lang="fr-FR" smtClean="0"/>
              <a:t>05/12/2022</a:t>
            </a:fld>
            <a:endParaRPr lang="fr-FR"/>
          </a:p>
        </p:txBody>
      </p:sp>
      <p:sp>
        <p:nvSpPr>
          <p:cNvPr id="5" name="Espace réservé du pied de page 4">
            <a:extLst>
              <a:ext uri="{FF2B5EF4-FFF2-40B4-BE49-F238E27FC236}">
                <a16:creationId xmlns:a16="http://schemas.microsoft.com/office/drawing/2014/main" id="{2DD7616A-9937-3C49-A100-FF5E6287482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035B5D4-EF5A-D34F-86CC-B178DD52FC95}"/>
              </a:ext>
            </a:extLst>
          </p:cNvPr>
          <p:cNvSpPr>
            <a:spLocks noGrp="1"/>
          </p:cNvSpPr>
          <p:nvPr>
            <p:ph type="sldNum" sz="quarter" idx="12"/>
          </p:nvPr>
        </p:nvSpPr>
        <p:spPr/>
        <p:txBody>
          <a:bodyPr/>
          <a:lstStyle/>
          <a:p>
            <a:fld id="{E150B393-AA2A-C04C-81CF-2A0F61CB248A}" type="slidenum">
              <a:rPr lang="fr-FR" smtClean="0"/>
              <a:t>‹N°›</a:t>
            </a:fld>
            <a:endParaRPr lang="fr-FR"/>
          </a:p>
        </p:txBody>
      </p:sp>
    </p:spTree>
    <p:extLst>
      <p:ext uri="{BB962C8B-B14F-4D97-AF65-F5344CB8AC3E}">
        <p14:creationId xmlns:p14="http://schemas.microsoft.com/office/powerpoint/2010/main" val="2027926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85ABA1-AC69-EB4C-BDB6-5EF6FA6A3F3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B6DAC56C-3BE9-734D-90EE-DCCE3020AB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16AB2D08-6539-FC4A-9D25-83D266AA95D5}"/>
              </a:ext>
            </a:extLst>
          </p:cNvPr>
          <p:cNvSpPr>
            <a:spLocks noGrp="1"/>
          </p:cNvSpPr>
          <p:nvPr>
            <p:ph type="dt" sz="half" idx="10"/>
          </p:nvPr>
        </p:nvSpPr>
        <p:spPr/>
        <p:txBody>
          <a:bodyPr/>
          <a:lstStyle/>
          <a:p>
            <a:fld id="{C85046E1-7872-364A-A985-7341DF9290A9}" type="datetimeFigureOut">
              <a:rPr lang="fr-FR" smtClean="0"/>
              <a:t>05/12/2022</a:t>
            </a:fld>
            <a:endParaRPr lang="fr-FR"/>
          </a:p>
        </p:txBody>
      </p:sp>
      <p:sp>
        <p:nvSpPr>
          <p:cNvPr id="5" name="Espace réservé du pied de page 4">
            <a:extLst>
              <a:ext uri="{FF2B5EF4-FFF2-40B4-BE49-F238E27FC236}">
                <a16:creationId xmlns:a16="http://schemas.microsoft.com/office/drawing/2014/main" id="{86E43302-AE6B-724B-981A-EFA491E17A2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B4A7A70-DE1A-4A44-BC75-D5B2D05E133B}"/>
              </a:ext>
            </a:extLst>
          </p:cNvPr>
          <p:cNvSpPr>
            <a:spLocks noGrp="1"/>
          </p:cNvSpPr>
          <p:nvPr>
            <p:ph type="sldNum" sz="quarter" idx="12"/>
          </p:nvPr>
        </p:nvSpPr>
        <p:spPr/>
        <p:txBody>
          <a:bodyPr/>
          <a:lstStyle/>
          <a:p>
            <a:fld id="{E150B393-AA2A-C04C-81CF-2A0F61CB248A}" type="slidenum">
              <a:rPr lang="fr-FR" smtClean="0"/>
              <a:t>‹N°›</a:t>
            </a:fld>
            <a:endParaRPr lang="fr-FR"/>
          </a:p>
        </p:txBody>
      </p:sp>
    </p:spTree>
    <p:extLst>
      <p:ext uri="{BB962C8B-B14F-4D97-AF65-F5344CB8AC3E}">
        <p14:creationId xmlns:p14="http://schemas.microsoft.com/office/powerpoint/2010/main" val="3964284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781EFF-A17F-9C48-8C67-FFA6D6AC1D0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AC3414C-110A-7948-8ACB-EF47EA8254C2}"/>
              </a:ext>
            </a:extLst>
          </p:cNvPr>
          <p:cNvSpPr>
            <a:spLocks noGrp="1"/>
          </p:cNvSpPr>
          <p:nvPr>
            <p:ph sz="half" idx="1"/>
          </p:nvPr>
        </p:nvSpPr>
        <p:spPr>
          <a:xfrm>
            <a:off x="838200" y="1825625"/>
            <a:ext cx="5181600" cy="4351338"/>
          </a:xfr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FC0F1CCC-E1BD-7D4B-8BB2-D52A9F04BBBA}"/>
              </a:ext>
            </a:extLst>
          </p:cNvPr>
          <p:cNvSpPr>
            <a:spLocks noGrp="1"/>
          </p:cNvSpPr>
          <p:nvPr>
            <p:ph sz="half" idx="2"/>
          </p:nvPr>
        </p:nvSpPr>
        <p:spPr>
          <a:xfrm>
            <a:off x="6172200" y="1825625"/>
            <a:ext cx="518160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F3466E0B-9C95-524E-B5C4-E2F24BD833DF}"/>
              </a:ext>
            </a:extLst>
          </p:cNvPr>
          <p:cNvSpPr>
            <a:spLocks noGrp="1"/>
          </p:cNvSpPr>
          <p:nvPr>
            <p:ph type="dt" sz="half" idx="10"/>
          </p:nvPr>
        </p:nvSpPr>
        <p:spPr/>
        <p:txBody>
          <a:bodyPr/>
          <a:lstStyle/>
          <a:p>
            <a:fld id="{C85046E1-7872-364A-A985-7341DF9290A9}" type="datetimeFigureOut">
              <a:rPr lang="fr-FR" smtClean="0"/>
              <a:t>05/12/2022</a:t>
            </a:fld>
            <a:endParaRPr lang="fr-FR"/>
          </a:p>
        </p:txBody>
      </p:sp>
      <p:sp>
        <p:nvSpPr>
          <p:cNvPr id="6" name="Espace réservé du pied de page 5">
            <a:extLst>
              <a:ext uri="{FF2B5EF4-FFF2-40B4-BE49-F238E27FC236}">
                <a16:creationId xmlns:a16="http://schemas.microsoft.com/office/drawing/2014/main" id="{DA547EC5-24E5-AC47-9319-0AA8EB19CC9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158CC8A-03DD-364C-94F4-4925421AB1EB}"/>
              </a:ext>
            </a:extLst>
          </p:cNvPr>
          <p:cNvSpPr>
            <a:spLocks noGrp="1"/>
          </p:cNvSpPr>
          <p:nvPr>
            <p:ph type="sldNum" sz="quarter" idx="12"/>
          </p:nvPr>
        </p:nvSpPr>
        <p:spPr/>
        <p:txBody>
          <a:bodyPr/>
          <a:lstStyle/>
          <a:p>
            <a:fld id="{E150B393-AA2A-C04C-81CF-2A0F61CB248A}" type="slidenum">
              <a:rPr lang="fr-FR" smtClean="0"/>
              <a:t>‹N°›</a:t>
            </a:fld>
            <a:endParaRPr lang="fr-FR"/>
          </a:p>
        </p:txBody>
      </p:sp>
    </p:spTree>
    <p:extLst>
      <p:ext uri="{BB962C8B-B14F-4D97-AF65-F5344CB8AC3E}">
        <p14:creationId xmlns:p14="http://schemas.microsoft.com/office/powerpoint/2010/main" val="3247435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7DDC35-0C1E-8142-8BE7-EFC968C6CB1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721C4EB-E571-4B41-9C8D-C43E32D6D9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9B29004A-95D1-E94D-B6CF-56F3416D990B}"/>
              </a:ext>
            </a:extLst>
          </p:cNvPr>
          <p:cNvSpPr>
            <a:spLocks noGrp="1"/>
          </p:cNvSpPr>
          <p:nvPr>
            <p:ph sz="half" idx="2"/>
          </p:nvPr>
        </p:nvSpPr>
        <p:spPr>
          <a:xfrm>
            <a:off x="839788" y="2505075"/>
            <a:ext cx="5157787"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22022EBD-662A-454C-A55E-0A41E3A22A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B997D617-B026-EC4C-925C-FE66AA4FD0DE}"/>
              </a:ext>
            </a:extLst>
          </p:cNvPr>
          <p:cNvSpPr>
            <a:spLocks noGrp="1"/>
          </p:cNvSpPr>
          <p:nvPr>
            <p:ph sz="quarter" idx="4"/>
          </p:nvPr>
        </p:nvSpPr>
        <p:spPr>
          <a:xfrm>
            <a:off x="6172200" y="2505075"/>
            <a:ext cx="51831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130A05CE-FDF7-F746-849A-1DBAB05F9E17}"/>
              </a:ext>
            </a:extLst>
          </p:cNvPr>
          <p:cNvSpPr>
            <a:spLocks noGrp="1"/>
          </p:cNvSpPr>
          <p:nvPr>
            <p:ph type="dt" sz="half" idx="10"/>
          </p:nvPr>
        </p:nvSpPr>
        <p:spPr/>
        <p:txBody>
          <a:bodyPr/>
          <a:lstStyle/>
          <a:p>
            <a:fld id="{C85046E1-7872-364A-A985-7341DF9290A9}" type="datetimeFigureOut">
              <a:rPr lang="fr-FR" smtClean="0"/>
              <a:t>05/12/2022</a:t>
            </a:fld>
            <a:endParaRPr lang="fr-FR"/>
          </a:p>
        </p:txBody>
      </p:sp>
      <p:sp>
        <p:nvSpPr>
          <p:cNvPr id="8" name="Espace réservé du pied de page 7">
            <a:extLst>
              <a:ext uri="{FF2B5EF4-FFF2-40B4-BE49-F238E27FC236}">
                <a16:creationId xmlns:a16="http://schemas.microsoft.com/office/drawing/2014/main" id="{DCECC124-2088-054B-B1DB-C414E56BCBA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B529502-8E4C-C741-90B4-B815A82AAF72}"/>
              </a:ext>
            </a:extLst>
          </p:cNvPr>
          <p:cNvSpPr>
            <a:spLocks noGrp="1"/>
          </p:cNvSpPr>
          <p:nvPr>
            <p:ph type="sldNum" sz="quarter" idx="12"/>
          </p:nvPr>
        </p:nvSpPr>
        <p:spPr/>
        <p:txBody>
          <a:bodyPr/>
          <a:lstStyle/>
          <a:p>
            <a:fld id="{E150B393-AA2A-C04C-81CF-2A0F61CB248A}" type="slidenum">
              <a:rPr lang="fr-FR" smtClean="0"/>
              <a:t>‹N°›</a:t>
            </a:fld>
            <a:endParaRPr lang="fr-FR"/>
          </a:p>
        </p:txBody>
      </p:sp>
    </p:spTree>
    <p:extLst>
      <p:ext uri="{BB962C8B-B14F-4D97-AF65-F5344CB8AC3E}">
        <p14:creationId xmlns:p14="http://schemas.microsoft.com/office/powerpoint/2010/main" val="1430864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070F76-BA96-AA4F-98A5-212CF42EAA2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BA1D243-6D9A-824E-A5EA-BAEB50BF4537}"/>
              </a:ext>
            </a:extLst>
          </p:cNvPr>
          <p:cNvSpPr>
            <a:spLocks noGrp="1"/>
          </p:cNvSpPr>
          <p:nvPr>
            <p:ph type="dt" sz="half" idx="10"/>
          </p:nvPr>
        </p:nvSpPr>
        <p:spPr/>
        <p:txBody>
          <a:bodyPr/>
          <a:lstStyle/>
          <a:p>
            <a:fld id="{C85046E1-7872-364A-A985-7341DF9290A9}" type="datetimeFigureOut">
              <a:rPr lang="fr-FR" smtClean="0"/>
              <a:t>05/12/2022</a:t>
            </a:fld>
            <a:endParaRPr lang="fr-FR"/>
          </a:p>
        </p:txBody>
      </p:sp>
      <p:sp>
        <p:nvSpPr>
          <p:cNvPr id="4" name="Espace réservé du pied de page 3">
            <a:extLst>
              <a:ext uri="{FF2B5EF4-FFF2-40B4-BE49-F238E27FC236}">
                <a16:creationId xmlns:a16="http://schemas.microsoft.com/office/drawing/2014/main" id="{39C67075-1373-AF47-B833-AEFD7D946AE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F7C8A3A-D209-2A46-A980-CFD64A1DB38E}"/>
              </a:ext>
            </a:extLst>
          </p:cNvPr>
          <p:cNvSpPr>
            <a:spLocks noGrp="1"/>
          </p:cNvSpPr>
          <p:nvPr>
            <p:ph type="sldNum" sz="quarter" idx="12"/>
          </p:nvPr>
        </p:nvSpPr>
        <p:spPr/>
        <p:txBody>
          <a:bodyPr/>
          <a:lstStyle/>
          <a:p>
            <a:fld id="{E150B393-AA2A-C04C-81CF-2A0F61CB248A}" type="slidenum">
              <a:rPr lang="fr-FR" smtClean="0"/>
              <a:t>‹N°›</a:t>
            </a:fld>
            <a:endParaRPr lang="fr-FR"/>
          </a:p>
        </p:txBody>
      </p:sp>
    </p:spTree>
    <p:extLst>
      <p:ext uri="{BB962C8B-B14F-4D97-AF65-F5344CB8AC3E}">
        <p14:creationId xmlns:p14="http://schemas.microsoft.com/office/powerpoint/2010/main" val="2787641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6C0DFF8-5784-7F44-AC6D-60B2B5435D61}"/>
              </a:ext>
            </a:extLst>
          </p:cNvPr>
          <p:cNvSpPr>
            <a:spLocks noGrp="1"/>
          </p:cNvSpPr>
          <p:nvPr>
            <p:ph type="dt" sz="half" idx="10"/>
          </p:nvPr>
        </p:nvSpPr>
        <p:spPr/>
        <p:txBody>
          <a:bodyPr/>
          <a:lstStyle/>
          <a:p>
            <a:fld id="{C85046E1-7872-364A-A985-7341DF9290A9}" type="datetimeFigureOut">
              <a:rPr lang="fr-FR" smtClean="0"/>
              <a:t>05/12/2022</a:t>
            </a:fld>
            <a:endParaRPr lang="fr-FR"/>
          </a:p>
        </p:txBody>
      </p:sp>
      <p:sp>
        <p:nvSpPr>
          <p:cNvPr id="3" name="Espace réservé du pied de page 2">
            <a:extLst>
              <a:ext uri="{FF2B5EF4-FFF2-40B4-BE49-F238E27FC236}">
                <a16:creationId xmlns:a16="http://schemas.microsoft.com/office/drawing/2014/main" id="{82673909-F512-B743-A27A-B4AFD837C56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214C984-0DDE-CB48-848E-02D249E06DA7}"/>
              </a:ext>
            </a:extLst>
          </p:cNvPr>
          <p:cNvSpPr>
            <a:spLocks noGrp="1"/>
          </p:cNvSpPr>
          <p:nvPr>
            <p:ph type="sldNum" sz="quarter" idx="12"/>
          </p:nvPr>
        </p:nvSpPr>
        <p:spPr/>
        <p:txBody>
          <a:bodyPr/>
          <a:lstStyle/>
          <a:p>
            <a:fld id="{E150B393-AA2A-C04C-81CF-2A0F61CB248A}" type="slidenum">
              <a:rPr lang="fr-FR" smtClean="0"/>
              <a:t>‹N°›</a:t>
            </a:fld>
            <a:endParaRPr lang="fr-FR"/>
          </a:p>
        </p:txBody>
      </p:sp>
    </p:spTree>
    <p:extLst>
      <p:ext uri="{BB962C8B-B14F-4D97-AF65-F5344CB8AC3E}">
        <p14:creationId xmlns:p14="http://schemas.microsoft.com/office/powerpoint/2010/main" val="154843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442320-D1DA-174B-A1A4-EEC2567B785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15E9145-5CD8-5346-86C5-1CD3E26413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C0E02263-BB0E-7A41-8851-72914D4E8E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4C974B33-0883-2D4B-A401-0EFF2ED603DE}"/>
              </a:ext>
            </a:extLst>
          </p:cNvPr>
          <p:cNvSpPr>
            <a:spLocks noGrp="1"/>
          </p:cNvSpPr>
          <p:nvPr>
            <p:ph type="dt" sz="half" idx="10"/>
          </p:nvPr>
        </p:nvSpPr>
        <p:spPr/>
        <p:txBody>
          <a:bodyPr/>
          <a:lstStyle/>
          <a:p>
            <a:fld id="{C85046E1-7872-364A-A985-7341DF9290A9}" type="datetimeFigureOut">
              <a:rPr lang="fr-FR" smtClean="0"/>
              <a:t>05/12/2022</a:t>
            </a:fld>
            <a:endParaRPr lang="fr-FR"/>
          </a:p>
        </p:txBody>
      </p:sp>
      <p:sp>
        <p:nvSpPr>
          <p:cNvPr id="6" name="Espace réservé du pied de page 5">
            <a:extLst>
              <a:ext uri="{FF2B5EF4-FFF2-40B4-BE49-F238E27FC236}">
                <a16:creationId xmlns:a16="http://schemas.microsoft.com/office/drawing/2014/main" id="{7C7E7787-081B-8C49-8E5F-3E7E4E8F4C9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92D412A-3A60-0542-8689-EFF9A858B9BE}"/>
              </a:ext>
            </a:extLst>
          </p:cNvPr>
          <p:cNvSpPr>
            <a:spLocks noGrp="1"/>
          </p:cNvSpPr>
          <p:nvPr>
            <p:ph type="sldNum" sz="quarter" idx="12"/>
          </p:nvPr>
        </p:nvSpPr>
        <p:spPr/>
        <p:txBody>
          <a:bodyPr/>
          <a:lstStyle/>
          <a:p>
            <a:fld id="{E150B393-AA2A-C04C-81CF-2A0F61CB248A}" type="slidenum">
              <a:rPr lang="fr-FR" smtClean="0"/>
              <a:t>‹N°›</a:t>
            </a:fld>
            <a:endParaRPr lang="fr-FR"/>
          </a:p>
        </p:txBody>
      </p:sp>
    </p:spTree>
    <p:extLst>
      <p:ext uri="{BB962C8B-B14F-4D97-AF65-F5344CB8AC3E}">
        <p14:creationId xmlns:p14="http://schemas.microsoft.com/office/powerpoint/2010/main" val="2594310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EB7AD1-162C-BB44-A5C8-BB8F3B80BD9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5DD33BD-12D6-EA48-90F0-20744272A8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CAEE479-B0B2-7A44-8295-8F88858444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33B62EB6-9C2A-F94B-99FF-8B9DBFCFDB6F}"/>
              </a:ext>
            </a:extLst>
          </p:cNvPr>
          <p:cNvSpPr>
            <a:spLocks noGrp="1"/>
          </p:cNvSpPr>
          <p:nvPr>
            <p:ph type="dt" sz="half" idx="10"/>
          </p:nvPr>
        </p:nvSpPr>
        <p:spPr/>
        <p:txBody>
          <a:bodyPr/>
          <a:lstStyle/>
          <a:p>
            <a:fld id="{C85046E1-7872-364A-A985-7341DF9290A9}" type="datetimeFigureOut">
              <a:rPr lang="fr-FR" smtClean="0"/>
              <a:t>05/12/2022</a:t>
            </a:fld>
            <a:endParaRPr lang="fr-FR"/>
          </a:p>
        </p:txBody>
      </p:sp>
      <p:sp>
        <p:nvSpPr>
          <p:cNvPr id="6" name="Espace réservé du pied de page 5">
            <a:extLst>
              <a:ext uri="{FF2B5EF4-FFF2-40B4-BE49-F238E27FC236}">
                <a16:creationId xmlns:a16="http://schemas.microsoft.com/office/drawing/2014/main" id="{AD8F4CF5-90B1-4347-A153-E3670418EEA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A738A9B-6A3D-D445-8760-295D2823F52E}"/>
              </a:ext>
            </a:extLst>
          </p:cNvPr>
          <p:cNvSpPr>
            <a:spLocks noGrp="1"/>
          </p:cNvSpPr>
          <p:nvPr>
            <p:ph type="sldNum" sz="quarter" idx="12"/>
          </p:nvPr>
        </p:nvSpPr>
        <p:spPr/>
        <p:txBody>
          <a:bodyPr/>
          <a:lstStyle/>
          <a:p>
            <a:fld id="{E150B393-AA2A-C04C-81CF-2A0F61CB248A}" type="slidenum">
              <a:rPr lang="fr-FR" smtClean="0"/>
              <a:t>‹N°›</a:t>
            </a:fld>
            <a:endParaRPr lang="fr-FR"/>
          </a:p>
        </p:txBody>
      </p:sp>
    </p:spTree>
    <p:extLst>
      <p:ext uri="{BB962C8B-B14F-4D97-AF65-F5344CB8AC3E}">
        <p14:creationId xmlns:p14="http://schemas.microsoft.com/office/powerpoint/2010/main" val="364070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5FFF9">
            <a:alpha val="67000"/>
          </a:srgbClr>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8D02969-B942-1543-8673-64CAEF9026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E4CC905-59C9-D941-9722-C67E938EC4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3D439F32-CBBA-B144-B1E1-9AE8110D08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5046E1-7872-364A-A985-7341DF9290A9}" type="datetimeFigureOut">
              <a:rPr lang="fr-FR" smtClean="0"/>
              <a:t>05/12/2022</a:t>
            </a:fld>
            <a:endParaRPr lang="fr-FR"/>
          </a:p>
        </p:txBody>
      </p:sp>
      <p:sp>
        <p:nvSpPr>
          <p:cNvPr id="5" name="Espace réservé du pied de page 4">
            <a:extLst>
              <a:ext uri="{FF2B5EF4-FFF2-40B4-BE49-F238E27FC236}">
                <a16:creationId xmlns:a16="http://schemas.microsoft.com/office/drawing/2014/main" id="{EF69AB2A-BB1A-534F-9BEB-D18F4F0F25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FD86AD31-E97E-E547-872D-BCEA76A1A2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50B393-AA2A-C04C-81CF-2A0F61CB248A}" type="slidenum">
              <a:rPr lang="fr-FR" smtClean="0"/>
              <a:t>‹N°›</a:t>
            </a:fld>
            <a:endParaRPr lang="fr-FR"/>
          </a:p>
        </p:txBody>
      </p:sp>
    </p:spTree>
    <p:extLst>
      <p:ext uri="{BB962C8B-B14F-4D97-AF65-F5344CB8AC3E}">
        <p14:creationId xmlns:p14="http://schemas.microsoft.com/office/powerpoint/2010/main" val="887213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736382-9E9A-A644-9D34-A531E376CB2F}"/>
              </a:ext>
            </a:extLst>
          </p:cNvPr>
          <p:cNvSpPr>
            <a:spLocks noGrp="1"/>
          </p:cNvSpPr>
          <p:nvPr>
            <p:ph type="ctrTitle"/>
          </p:nvPr>
        </p:nvSpPr>
        <p:spPr/>
        <p:txBody>
          <a:bodyPr>
            <a:normAutofit/>
          </a:bodyPr>
          <a:lstStyle/>
          <a:p>
            <a:r>
              <a:rPr lang="fr-FR" sz="4400" dirty="0">
                <a:latin typeface="Cooper Black" panose="0208090404030B020404" pitchFamily="18" charset="77"/>
              </a:rPr>
              <a:t>Rappel de la situation des femmes dans les lieux de pouvoir politique </a:t>
            </a:r>
          </a:p>
        </p:txBody>
      </p:sp>
      <p:sp>
        <p:nvSpPr>
          <p:cNvPr id="3" name="Sous-titre 2">
            <a:extLst>
              <a:ext uri="{FF2B5EF4-FFF2-40B4-BE49-F238E27FC236}">
                <a16:creationId xmlns:a16="http://schemas.microsoft.com/office/drawing/2014/main" id="{203F7968-5E4B-A149-8915-8E0DA77F695F}"/>
              </a:ext>
            </a:extLst>
          </p:cNvPr>
          <p:cNvSpPr>
            <a:spLocks noGrp="1"/>
          </p:cNvSpPr>
          <p:nvPr>
            <p:ph type="subTitle" idx="1"/>
          </p:nvPr>
        </p:nvSpPr>
        <p:spPr>
          <a:xfrm>
            <a:off x="1524000" y="4051494"/>
            <a:ext cx="9144000" cy="1206305"/>
          </a:xfrm>
        </p:spPr>
        <p:txBody>
          <a:bodyPr>
            <a:noAutofit/>
          </a:bodyPr>
          <a:lstStyle/>
          <a:p>
            <a:r>
              <a:rPr lang="fr-FR" sz="2800" dirty="0">
                <a:latin typeface="Cooper Black" panose="0208090404030B020404" pitchFamily="18" charset="77"/>
              </a:rPr>
              <a:t>Colloque Femmes et gouvernance mêmes enjeux dans l’Église et dans l’État?</a:t>
            </a:r>
          </a:p>
          <a:p>
            <a:endParaRPr lang="fr-FR" sz="2800" dirty="0">
              <a:latin typeface="Cooper Black" panose="0208090404030B020404" pitchFamily="18" charset="77"/>
            </a:endParaRPr>
          </a:p>
          <a:p>
            <a:r>
              <a:rPr lang="fr-FR" sz="2800" dirty="0">
                <a:latin typeface="Cooper Black" panose="0208090404030B020404" pitchFamily="18" charset="77"/>
              </a:rPr>
              <a:t>Québec, le 7 décembre 2022</a:t>
            </a:r>
          </a:p>
        </p:txBody>
      </p:sp>
    </p:spTree>
    <p:extLst>
      <p:ext uri="{BB962C8B-B14F-4D97-AF65-F5344CB8AC3E}">
        <p14:creationId xmlns:p14="http://schemas.microsoft.com/office/powerpoint/2010/main" val="2376357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6F57E8F2-C01E-FA48-955C-8735DE090AA7}"/>
              </a:ext>
            </a:extLst>
          </p:cNvPr>
          <p:cNvSpPr>
            <a:spLocks noGrp="1"/>
          </p:cNvSpPr>
          <p:nvPr>
            <p:ph type="title"/>
          </p:nvPr>
        </p:nvSpPr>
        <p:spPr>
          <a:xfrm>
            <a:off x="0" y="0"/>
            <a:ext cx="12192000" cy="1026941"/>
          </a:xfrm>
          <a:solidFill>
            <a:srgbClr val="FF7E2E"/>
          </a:solidFill>
        </p:spPr>
        <p:txBody>
          <a:bodyPr>
            <a:normAutofit/>
          </a:bodyPr>
          <a:lstStyle/>
          <a:p>
            <a:r>
              <a:rPr lang="fr-FR" sz="3200" dirty="0">
                <a:latin typeface="Cooper Black" panose="0208090404030B020404" pitchFamily="18" charset="77"/>
              </a:rPr>
              <a:t>	Les années 2000</a:t>
            </a:r>
          </a:p>
        </p:txBody>
      </p:sp>
      <p:sp>
        <p:nvSpPr>
          <p:cNvPr id="6" name="Espace réservé du contenu 5">
            <a:extLst>
              <a:ext uri="{FF2B5EF4-FFF2-40B4-BE49-F238E27FC236}">
                <a16:creationId xmlns:a16="http://schemas.microsoft.com/office/drawing/2014/main" id="{6873BF37-0909-8442-B63E-DB996C8B7A4C}"/>
              </a:ext>
            </a:extLst>
          </p:cNvPr>
          <p:cNvSpPr>
            <a:spLocks noGrp="1"/>
          </p:cNvSpPr>
          <p:nvPr>
            <p:ph idx="1"/>
          </p:nvPr>
        </p:nvSpPr>
        <p:spPr>
          <a:xfrm>
            <a:off x="464235" y="1139483"/>
            <a:ext cx="11380762" cy="5584874"/>
          </a:xfrm>
        </p:spPr>
        <p:txBody>
          <a:bodyPr>
            <a:normAutofit/>
          </a:bodyPr>
          <a:lstStyle/>
          <a:p>
            <a:pPr marL="0" indent="0">
              <a:buNone/>
            </a:pPr>
            <a:r>
              <a:rPr lang="fr-FR" sz="3300" dirty="0">
                <a:latin typeface="Cooper Black" panose="0208090404030B020404" pitchFamily="18" charset="77"/>
              </a:rPr>
              <a:t>Changements dans la stratégie:</a:t>
            </a:r>
            <a:endParaRPr lang="fr-FR" sz="3300" b="1" dirty="0">
              <a:latin typeface="Cooper Black" panose="0208090404030B020404" pitchFamily="18" charset="77"/>
            </a:endParaRPr>
          </a:p>
          <a:p>
            <a:r>
              <a:rPr lang="fr-FR" sz="3000" b="1" dirty="0"/>
              <a:t>Les mobilisations féministes de la fin du XXe siècle autour de la politique, par exemple en lien avec le référendum de 1980 et celle de la marche Du Pain et des Roses </a:t>
            </a:r>
            <a:r>
              <a:rPr lang="fr-FR" sz="3000" b="1" dirty="0">
                <a:cs typeface="Arial Black"/>
              </a:rPr>
              <a:t>avaient en commun d’être menées à l’extérieur des partis politiques et des lieux traditionnels d’exercice du pouvoir politique</a:t>
            </a:r>
            <a:r>
              <a:rPr lang="fr-FR" sz="3000" b="1" dirty="0"/>
              <a:t>. À cette période, les femmes demeurent largement étrangères aux institutions de la politique parlementaire.</a:t>
            </a:r>
          </a:p>
          <a:p>
            <a:r>
              <a:rPr lang="fr-FR" sz="3000" b="1" dirty="0"/>
              <a:t>Ce constat amène nombre de féministes à revendiquer </a:t>
            </a:r>
            <a:r>
              <a:rPr lang="fr-FR" sz="3000" b="1" dirty="0">
                <a:cs typeface="Arial Black"/>
              </a:rPr>
              <a:t>une présence accrue des femmes dans les postes élus.</a:t>
            </a:r>
          </a:p>
          <a:p>
            <a:r>
              <a:rPr lang="fr-FR" sz="3000" b="1" dirty="0">
                <a:cs typeface="Arial Black"/>
              </a:rPr>
              <a:t>À la suite de la marche Du Pain et des Roses, Françoise David participe à la fondation de Québec Solidaire (2006).</a:t>
            </a:r>
          </a:p>
          <a:p>
            <a:endParaRPr lang="fr-FR" dirty="0"/>
          </a:p>
        </p:txBody>
      </p:sp>
    </p:spTree>
    <p:extLst>
      <p:ext uri="{BB962C8B-B14F-4D97-AF65-F5344CB8AC3E}">
        <p14:creationId xmlns:p14="http://schemas.microsoft.com/office/powerpoint/2010/main" val="3739527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4A41CF-A6A5-1B4A-B5B0-86C051B33456}"/>
              </a:ext>
            </a:extLst>
          </p:cNvPr>
          <p:cNvSpPr>
            <a:spLocks noGrp="1"/>
          </p:cNvSpPr>
          <p:nvPr>
            <p:ph type="title"/>
          </p:nvPr>
        </p:nvSpPr>
        <p:spPr>
          <a:xfrm>
            <a:off x="0" y="0"/>
            <a:ext cx="12192000" cy="928469"/>
          </a:xfrm>
          <a:solidFill>
            <a:srgbClr val="FF7E2E"/>
          </a:solidFill>
        </p:spPr>
        <p:txBody>
          <a:bodyPr>
            <a:normAutofit/>
          </a:bodyPr>
          <a:lstStyle/>
          <a:p>
            <a:r>
              <a:rPr lang="fr-FR" sz="3200" dirty="0">
                <a:latin typeface="Cooper Black" panose="0208090404030B020404" pitchFamily="18" charset="77"/>
              </a:rPr>
              <a:t>	Les années 2000</a:t>
            </a:r>
          </a:p>
        </p:txBody>
      </p:sp>
      <p:sp>
        <p:nvSpPr>
          <p:cNvPr id="3" name="Espace réservé du contenu 2">
            <a:extLst>
              <a:ext uri="{FF2B5EF4-FFF2-40B4-BE49-F238E27FC236}">
                <a16:creationId xmlns:a16="http://schemas.microsoft.com/office/drawing/2014/main" id="{5F330E8D-160E-5042-B6F6-DB544363C56C}"/>
              </a:ext>
            </a:extLst>
          </p:cNvPr>
          <p:cNvSpPr>
            <a:spLocks noGrp="1"/>
          </p:cNvSpPr>
          <p:nvPr>
            <p:ph idx="1"/>
          </p:nvPr>
        </p:nvSpPr>
        <p:spPr>
          <a:xfrm>
            <a:off x="548640" y="1181685"/>
            <a:ext cx="9889588" cy="5528603"/>
          </a:xfrm>
        </p:spPr>
        <p:txBody>
          <a:bodyPr>
            <a:normAutofit/>
          </a:bodyPr>
          <a:lstStyle/>
          <a:p>
            <a:pPr marL="0" indent="0">
              <a:buNone/>
            </a:pPr>
            <a:r>
              <a:rPr lang="fr-FR" sz="3200" b="1" dirty="0">
                <a:latin typeface="Cooper Black" panose="0208090404030B020404" pitchFamily="18" charset="77"/>
              </a:rPr>
              <a:t>Éléments de contexte:</a:t>
            </a:r>
          </a:p>
          <a:p>
            <a:r>
              <a:rPr lang="fr-FR" b="1" dirty="0"/>
              <a:t>On commence à parler de parité en politique avec l’exemple de la France.</a:t>
            </a:r>
          </a:p>
          <a:p>
            <a:r>
              <a:rPr lang="fr-FR" b="1" dirty="0"/>
              <a:t>Accent sur la formation pour accroître les pourcentages de femmes en politique. </a:t>
            </a:r>
          </a:p>
          <a:p>
            <a:r>
              <a:rPr lang="fr-FR" b="1" dirty="0"/>
              <a:t>Mise sur pied du Groupes Femmes, politique et démocratie (GFPD), des P.É.P.I.N.E.S (Promotion des Estriennes pour initier une nouvelle équité sociale)  et du Collectif Féminisme et Démocratie</a:t>
            </a:r>
          </a:p>
          <a:p>
            <a:r>
              <a:rPr lang="fr-FR" b="1" dirty="0"/>
              <a:t>Document du CSF: </a:t>
            </a:r>
            <a:r>
              <a:rPr lang="fr-FR" b="1" i="1" dirty="0"/>
              <a:t>Politique: Quelle place pour les femmes?</a:t>
            </a:r>
          </a:p>
          <a:p>
            <a:r>
              <a:rPr lang="fr-FR" b="1" dirty="0"/>
              <a:t>DOCUMENT DES P.É.P.I.N.E.S.:</a:t>
            </a:r>
            <a:r>
              <a:rPr lang="fr-FR" b="1" i="1" dirty="0"/>
              <a:t> Le p’tit guide des chemins du pouvoir en Estrie</a:t>
            </a:r>
          </a:p>
          <a:p>
            <a:endParaRPr lang="fr-FR" dirty="0"/>
          </a:p>
        </p:txBody>
      </p:sp>
    </p:spTree>
    <p:extLst>
      <p:ext uri="{BB962C8B-B14F-4D97-AF65-F5344CB8AC3E}">
        <p14:creationId xmlns:p14="http://schemas.microsoft.com/office/powerpoint/2010/main" val="4222725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5FFF9">
            <a:alpha val="67000"/>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774132-509C-4A4C-9D70-981141765D74}"/>
              </a:ext>
            </a:extLst>
          </p:cNvPr>
          <p:cNvSpPr>
            <a:spLocks noGrp="1"/>
          </p:cNvSpPr>
          <p:nvPr>
            <p:ph type="title"/>
          </p:nvPr>
        </p:nvSpPr>
        <p:spPr>
          <a:xfrm>
            <a:off x="0" y="0"/>
            <a:ext cx="12192000" cy="1041400"/>
          </a:xfrm>
          <a:solidFill>
            <a:srgbClr val="FF7E2E"/>
          </a:solidFill>
        </p:spPr>
        <p:txBody>
          <a:bodyPr>
            <a:normAutofit/>
          </a:bodyPr>
          <a:lstStyle/>
          <a:p>
            <a:r>
              <a:rPr lang="fr-FR" sz="3200" dirty="0">
                <a:latin typeface="Cooper Black" panose="0208090404030B020404" pitchFamily="18" charset="77"/>
              </a:rPr>
              <a:t>Une force de frappe – le mouvement féministe</a:t>
            </a:r>
          </a:p>
        </p:txBody>
      </p:sp>
      <p:sp>
        <p:nvSpPr>
          <p:cNvPr id="3" name="Espace réservé du contenu 2">
            <a:extLst>
              <a:ext uri="{FF2B5EF4-FFF2-40B4-BE49-F238E27FC236}">
                <a16:creationId xmlns:a16="http://schemas.microsoft.com/office/drawing/2014/main" id="{63C808BB-2441-0C4E-BD92-96111582C8E9}"/>
              </a:ext>
            </a:extLst>
          </p:cNvPr>
          <p:cNvSpPr>
            <a:spLocks noGrp="1"/>
          </p:cNvSpPr>
          <p:nvPr>
            <p:ph sz="half" idx="1"/>
          </p:nvPr>
        </p:nvSpPr>
        <p:spPr>
          <a:xfrm>
            <a:off x="443345" y="1302328"/>
            <a:ext cx="5576455" cy="4996872"/>
          </a:xfrm>
          <a:solidFill>
            <a:srgbClr val="35FFF9"/>
          </a:solidFill>
        </p:spPr>
        <p:txBody>
          <a:bodyPr>
            <a:normAutofit/>
          </a:bodyPr>
          <a:lstStyle/>
          <a:p>
            <a:pPr marL="0" indent="0">
              <a:buNone/>
            </a:pPr>
            <a:r>
              <a:rPr lang="fr-CA" b="1" dirty="0"/>
              <a:t>Une force de frappe - le mouvement féministe et les groupes spécialisés comme le GFPD:</a:t>
            </a:r>
          </a:p>
          <a:p>
            <a:r>
              <a:rPr lang="fr-CA" dirty="0"/>
              <a:t>Un mouvement féministe fort et organisé qui fait la promotion de l'égalité entre les femmes et les hommes et ses effets rebondissent sur la présence des femmes dans l'État et dans les structures politiques.</a:t>
            </a:r>
          </a:p>
          <a:p>
            <a:pPr marL="0" indent="0">
              <a:buNone/>
            </a:pPr>
            <a:br>
              <a:rPr lang="fr-CA" dirty="0"/>
            </a:br>
            <a:endParaRPr lang="fr-FR" dirty="0"/>
          </a:p>
        </p:txBody>
      </p:sp>
      <p:pic>
        <p:nvPicPr>
          <p:cNvPr id="9" name="Espace réservé du contenu 8">
            <a:extLst>
              <a:ext uri="{FF2B5EF4-FFF2-40B4-BE49-F238E27FC236}">
                <a16:creationId xmlns:a16="http://schemas.microsoft.com/office/drawing/2014/main" id="{9173A421-A904-2444-9728-C2276F73FCBC}"/>
              </a:ext>
            </a:extLst>
          </p:cNvPr>
          <p:cNvPicPr>
            <a:picLocks noGrp="1" noChangeAspect="1"/>
          </p:cNvPicPr>
          <p:nvPr>
            <p:ph sz="half" idx="2"/>
          </p:nvPr>
        </p:nvPicPr>
        <p:blipFill>
          <a:blip r:embed="rId2"/>
          <a:stretch>
            <a:fillRect/>
          </a:stretch>
        </p:blipFill>
        <p:spPr>
          <a:xfrm>
            <a:off x="6451600" y="1302328"/>
            <a:ext cx="4902200" cy="5112540"/>
          </a:xfrm>
        </p:spPr>
      </p:pic>
    </p:spTree>
    <p:extLst>
      <p:ext uri="{BB962C8B-B14F-4D97-AF65-F5344CB8AC3E}">
        <p14:creationId xmlns:p14="http://schemas.microsoft.com/office/powerpoint/2010/main" val="1495191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146ECC-C17D-CC47-A2AF-52DCD35F4B2F}"/>
              </a:ext>
            </a:extLst>
          </p:cNvPr>
          <p:cNvSpPr>
            <a:spLocks noGrp="1"/>
          </p:cNvSpPr>
          <p:nvPr>
            <p:ph type="title"/>
          </p:nvPr>
        </p:nvSpPr>
        <p:spPr>
          <a:xfrm>
            <a:off x="0" y="0"/>
            <a:ext cx="12191999" cy="858130"/>
          </a:xfrm>
          <a:solidFill>
            <a:srgbClr val="FF7E2E"/>
          </a:solidFill>
        </p:spPr>
        <p:txBody>
          <a:bodyPr>
            <a:normAutofit fontScale="90000"/>
          </a:bodyPr>
          <a:lstStyle/>
          <a:p>
            <a:br>
              <a:rPr lang="fr-FR" sz="3200" dirty="0">
                <a:latin typeface="Cooper Black" panose="0208090404030B020404" pitchFamily="18" charset="77"/>
              </a:rPr>
            </a:br>
            <a:r>
              <a:rPr lang="fr-FR" sz="3200" dirty="0">
                <a:latin typeface="Cooper Black" panose="0208090404030B020404" pitchFamily="18" charset="77"/>
              </a:rPr>
              <a:t>Les champs d’action et d’intervention du GFPD</a:t>
            </a:r>
            <a:br>
              <a:rPr lang="fr-FR" dirty="0"/>
            </a:br>
            <a:endParaRPr lang="fr-FR" dirty="0"/>
          </a:p>
        </p:txBody>
      </p:sp>
      <p:sp>
        <p:nvSpPr>
          <p:cNvPr id="5" name="Espace réservé du contenu 4">
            <a:extLst>
              <a:ext uri="{FF2B5EF4-FFF2-40B4-BE49-F238E27FC236}">
                <a16:creationId xmlns:a16="http://schemas.microsoft.com/office/drawing/2014/main" id="{C9CE10E5-7FD3-B94B-A6BB-9A83A3AC77B0}"/>
              </a:ext>
            </a:extLst>
          </p:cNvPr>
          <p:cNvSpPr>
            <a:spLocks noGrp="1"/>
          </p:cNvSpPr>
          <p:nvPr>
            <p:ph idx="1"/>
          </p:nvPr>
        </p:nvSpPr>
        <p:spPr>
          <a:xfrm>
            <a:off x="154745" y="1012875"/>
            <a:ext cx="11666805" cy="5655211"/>
          </a:xfrm>
        </p:spPr>
        <p:txBody>
          <a:bodyPr>
            <a:normAutofit fontScale="25000" lnSpcReduction="20000"/>
          </a:bodyPr>
          <a:lstStyle/>
          <a:p>
            <a:pPr marL="0" indent="0">
              <a:buNone/>
            </a:pPr>
            <a:r>
              <a:rPr lang="fr-CA" sz="9600" b="1" dirty="0"/>
              <a:t>CHAMPS D’ACTION</a:t>
            </a:r>
            <a:endParaRPr lang="fr-CA" sz="9600" dirty="0"/>
          </a:p>
          <a:p>
            <a:r>
              <a:rPr lang="fr-CA" sz="8000" b="1" dirty="0"/>
              <a:t>Promouvoir</a:t>
            </a:r>
            <a:r>
              <a:rPr lang="fr-CA" sz="8000" dirty="0"/>
              <a:t> des changements institutionnels pouvant accélérer la parité dans les lieux de pouvoir;</a:t>
            </a:r>
          </a:p>
          <a:p>
            <a:r>
              <a:rPr lang="fr-CA" sz="8000" b="1" dirty="0"/>
              <a:t>Outiller et soutenir</a:t>
            </a:r>
            <a:r>
              <a:rPr lang="fr-CA" sz="8000" dirty="0"/>
              <a:t> les femmes qui désirent s’engager dans les structures démocratiques décisionnelles, en offrant des formations, de l’accompagnement et du réseautage;</a:t>
            </a:r>
          </a:p>
          <a:p>
            <a:r>
              <a:rPr lang="fr-CA" sz="8000" b="1" dirty="0"/>
              <a:t>Favoriser </a:t>
            </a:r>
            <a:r>
              <a:rPr lang="fr-CA" sz="8000" dirty="0"/>
              <a:t>l’exercice de la citoyenneté par l’apprentissage des rouages de la démocratie participative.</a:t>
            </a:r>
          </a:p>
          <a:p>
            <a:pPr marL="0" indent="0">
              <a:buNone/>
            </a:pPr>
            <a:r>
              <a:rPr lang="fr-CA" sz="9600" b="1" dirty="0"/>
              <a:t>INTERVENTIONS</a:t>
            </a:r>
            <a:endParaRPr lang="fr-CA" sz="9600" dirty="0"/>
          </a:p>
          <a:p>
            <a:r>
              <a:rPr lang="fr-CA" sz="9600" dirty="0"/>
              <a:t>Le GFPD intervient couramment dans la sphère publique et dans les médias. Il travaille en collaboration avec des partenaires tels que les partis politiques, les unions municipales, les réseaux d’élues, les tables de concertation et de nombreuses associations. Il est aussi en lien avec les milieux universitaires.</a:t>
            </a:r>
          </a:p>
          <a:p>
            <a:r>
              <a:rPr lang="fr-CA" sz="9600" dirty="0"/>
              <a:t>Depuis 2005, il a appuyé et proposé de nombreuses mesures visant une représentation paritaire dont:</a:t>
            </a:r>
          </a:p>
          <a:p>
            <a:pPr lvl="1"/>
            <a:r>
              <a:rPr lang="fr-CA" sz="9600" b="1" dirty="0"/>
              <a:t>Mode de scrutin</a:t>
            </a:r>
            <a:r>
              <a:rPr lang="fr-CA" sz="9600" dirty="0"/>
              <a:t> proportionnel mixte;</a:t>
            </a:r>
          </a:p>
          <a:p>
            <a:pPr lvl="1"/>
            <a:r>
              <a:rPr lang="fr-CA" sz="9600" b="1" dirty="0"/>
              <a:t>Élections à date fixe</a:t>
            </a:r>
            <a:r>
              <a:rPr lang="fr-CA" sz="9600" dirty="0"/>
              <a:t> à tous les paliers de gouvernement et limitations aux mandats gouvernementaux;</a:t>
            </a:r>
          </a:p>
          <a:p>
            <a:pPr lvl="1"/>
            <a:r>
              <a:rPr lang="fr-CA" sz="9600" b="1" dirty="0"/>
              <a:t>Inscription dans la Loi électorale</a:t>
            </a:r>
            <a:r>
              <a:rPr lang="fr-CA" sz="9600" dirty="0"/>
              <a:t> de la parité des candidatures;</a:t>
            </a:r>
          </a:p>
          <a:p>
            <a:pPr lvl="1"/>
            <a:r>
              <a:rPr lang="fr-CA" sz="9600" b="1" dirty="0"/>
              <a:t>Bonification d’allocation</a:t>
            </a:r>
            <a:r>
              <a:rPr lang="fr-CA" sz="9600" dirty="0"/>
              <a:t> pour le recrutement, l’accueil, l’accompagnement et le soutien des candidates, aux partis politiques atteignant la zone de parité.</a:t>
            </a:r>
          </a:p>
          <a:p>
            <a:endParaRPr lang="fr-FR" dirty="0"/>
          </a:p>
        </p:txBody>
      </p:sp>
    </p:spTree>
    <p:extLst>
      <p:ext uri="{BB962C8B-B14F-4D97-AF65-F5344CB8AC3E}">
        <p14:creationId xmlns:p14="http://schemas.microsoft.com/office/powerpoint/2010/main" val="157014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08E5A4-5678-1A4C-AB5E-FE9FDAABF58C}"/>
              </a:ext>
            </a:extLst>
          </p:cNvPr>
          <p:cNvSpPr>
            <a:spLocks noGrp="1"/>
          </p:cNvSpPr>
          <p:nvPr>
            <p:ph type="title"/>
          </p:nvPr>
        </p:nvSpPr>
        <p:spPr>
          <a:xfrm>
            <a:off x="0" y="0"/>
            <a:ext cx="12192000" cy="1124262"/>
          </a:xfrm>
          <a:solidFill>
            <a:srgbClr val="FF7E2E"/>
          </a:solidFill>
        </p:spPr>
        <p:txBody>
          <a:bodyPr>
            <a:normAutofit/>
          </a:bodyPr>
          <a:lstStyle/>
          <a:p>
            <a:r>
              <a:rPr lang="fr-FR" sz="3200" dirty="0">
                <a:latin typeface="Cooper Black" panose="0208090404030B020404" pitchFamily="18" charset="77"/>
              </a:rPr>
              <a:t>Pauline Marois, Première Ministre du Québec (2012-2014)</a:t>
            </a:r>
          </a:p>
        </p:txBody>
      </p:sp>
      <p:sp>
        <p:nvSpPr>
          <p:cNvPr id="3" name="Espace réservé du contenu 2">
            <a:extLst>
              <a:ext uri="{FF2B5EF4-FFF2-40B4-BE49-F238E27FC236}">
                <a16:creationId xmlns:a16="http://schemas.microsoft.com/office/drawing/2014/main" id="{E0CB356B-70BA-C144-9D0E-45DC3CD439B6}"/>
              </a:ext>
            </a:extLst>
          </p:cNvPr>
          <p:cNvSpPr>
            <a:spLocks noGrp="1"/>
          </p:cNvSpPr>
          <p:nvPr>
            <p:ph sz="half" idx="1"/>
          </p:nvPr>
        </p:nvSpPr>
        <p:spPr/>
        <p:txBody>
          <a:bodyPr/>
          <a:lstStyle/>
          <a:p>
            <a:endParaRPr lang="fr-FR"/>
          </a:p>
        </p:txBody>
      </p:sp>
      <p:sp>
        <p:nvSpPr>
          <p:cNvPr id="4" name="Espace réservé du contenu 3">
            <a:extLst>
              <a:ext uri="{FF2B5EF4-FFF2-40B4-BE49-F238E27FC236}">
                <a16:creationId xmlns:a16="http://schemas.microsoft.com/office/drawing/2014/main" id="{E851314A-65F7-BD40-B23F-CD3509D2A783}"/>
              </a:ext>
            </a:extLst>
          </p:cNvPr>
          <p:cNvSpPr>
            <a:spLocks noGrp="1"/>
          </p:cNvSpPr>
          <p:nvPr>
            <p:ph sz="half" idx="2"/>
          </p:nvPr>
        </p:nvSpPr>
        <p:spPr/>
        <p:txBody>
          <a:bodyPr/>
          <a:lstStyle/>
          <a:p>
            <a:endParaRPr lang="fr-FR"/>
          </a:p>
        </p:txBody>
      </p:sp>
      <p:pic>
        <p:nvPicPr>
          <p:cNvPr id="5" name="Image 4">
            <a:extLst>
              <a:ext uri="{FF2B5EF4-FFF2-40B4-BE49-F238E27FC236}">
                <a16:creationId xmlns:a16="http://schemas.microsoft.com/office/drawing/2014/main" id="{3C619514-1121-5C45-8080-BE3216AA86C6}"/>
              </a:ext>
            </a:extLst>
          </p:cNvPr>
          <p:cNvPicPr>
            <a:picLocks noChangeAspect="1"/>
          </p:cNvPicPr>
          <p:nvPr/>
        </p:nvPicPr>
        <p:blipFill>
          <a:blip r:embed="rId2"/>
          <a:stretch>
            <a:fillRect/>
          </a:stretch>
        </p:blipFill>
        <p:spPr>
          <a:xfrm>
            <a:off x="838199" y="1825625"/>
            <a:ext cx="5334001" cy="4486275"/>
          </a:xfrm>
          <a:prstGeom prst="rect">
            <a:avLst/>
          </a:prstGeom>
        </p:spPr>
      </p:pic>
      <p:pic>
        <p:nvPicPr>
          <p:cNvPr id="6" name="Image 5">
            <a:extLst>
              <a:ext uri="{FF2B5EF4-FFF2-40B4-BE49-F238E27FC236}">
                <a16:creationId xmlns:a16="http://schemas.microsoft.com/office/drawing/2014/main" id="{904267C3-86CD-3042-A4DD-336B19E55FD3}"/>
              </a:ext>
            </a:extLst>
          </p:cNvPr>
          <p:cNvPicPr>
            <a:picLocks noChangeAspect="1"/>
          </p:cNvPicPr>
          <p:nvPr/>
        </p:nvPicPr>
        <p:blipFill>
          <a:blip r:embed="rId3"/>
          <a:stretch>
            <a:fillRect/>
          </a:stretch>
        </p:blipFill>
        <p:spPr>
          <a:xfrm>
            <a:off x="6172200" y="1825625"/>
            <a:ext cx="5439229" cy="4749346"/>
          </a:xfrm>
          <a:prstGeom prst="rect">
            <a:avLst/>
          </a:prstGeom>
        </p:spPr>
      </p:pic>
    </p:spTree>
    <p:extLst>
      <p:ext uri="{BB962C8B-B14F-4D97-AF65-F5344CB8AC3E}">
        <p14:creationId xmlns:p14="http://schemas.microsoft.com/office/powerpoint/2010/main" val="3986387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5FFF9">
            <a:alpha val="67000"/>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78C4DD-4C29-C443-95A2-C8DB1BE8B181}"/>
              </a:ext>
            </a:extLst>
          </p:cNvPr>
          <p:cNvSpPr>
            <a:spLocks noGrp="1"/>
          </p:cNvSpPr>
          <p:nvPr>
            <p:ph type="title"/>
          </p:nvPr>
        </p:nvSpPr>
        <p:spPr>
          <a:xfrm>
            <a:off x="936674" y="140677"/>
            <a:ext cx="10515600" cy="1690688"/>
          </a:xfrm>
          <a:solidFill>
            <a:srgbClr val="FF7E2E"/>
          </a:solidFill>
        </p:spPr>
        <p:txBody>
          <a:bodyPr>
            <a:normAutofit/>
          </a:bodyPr>
          <a:lstStyle/>
          <a:p>
            <a:pPr algn="ctr"/>
            <a:r>
              <a:rPr lang="fr-FR" sz="3200" b="1" dirty="0">
                <a:latin typeface="Cooper Black" panose="0208090404030B020404" pitchFamily="18" charset="77"/>
              </a:rPr>
              <a:t>Andrée P. Boucher, Mairesse de Ste-Foy et de Québec</a:t>
            </a:r>
          </a:p>
        </p:txBody>
      </p:sp>
      <p:pic>
        <p:nvPicPr>
          <p:cNvPr id="6" name="Image 5">
            <a:extLst>
              <a:ext uri="{FF2B5EF4-FFF2-40B4-BE49-F238E27FC236}">
                <a16:creationId xmlns:a16="http://schemas.microsoft.com/office/drawing/2014/main" id="{7823B690-1E0E-EC4E-AC11-9ECB987EB2F3}"/>
              </a:ext>
            </a:extLst>
          </p:cNvPr>
          <p:cNvPicPr>
            <a:picLocks noChangeAspect="1"/>
          </p:cNvPicPr>
          <p:nvPr/>
        </p:nvPicPr>
        <p:blipFill>
          <a:blip r:embed="rId2"/>
          <a:stretch>
            <a:fillRect/>
          </a:stretch>
        </p:blipFill>
        <p:spPr>
          <a:xfrm>
            <a:off x="3910818" y="1955408"/>
            <a:ext cx="5233181" cy="4797083"/>
          </a:xfrm>
          <a:prstGeom prst="rect">
            <a:avLst/>
          </a:prstGeom>
        </p:spPr>
      </p:pic>
    </p:spTree>
    <p:extLst>
      <p:ext uri="{BB962C8B-B14F-4D97-AF65-F5344CB8AC3E}">
        <p14:creationId xmlns:p14="http://schemas.microsoft.com/office/powerpoint/2010/main" val="310057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5FFF9"/>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D9755F-8FCB-FC4B-9FEE-F14BC76C41BD}"/>
              </a:ext>
            </a:extLst>
          </p:cNvPr>
          <p:cNvSpPr>
            <a:spLocks noGrp="1"/>
          </p:cNvSpPr>
          <p:nvPr>
            <p:ph type="title"/>
          </p:nvPr>
        </p:nvSpPr>
        <p:spPr>
          <a:xfrm>
            <a:off x="0" y="0"/>
            <a:ext cx="12191999" cy="904876"/>
          </a:xfrm>
          <a:solidFill>
            <a:srgbClr val="FF7E2E"/>
          </a:solidFill>
        </p:spPr>
        <p:txBody>
          <a:bodyPr>
            <a:normAutofit/>
          </a:bodyPr>
          <a:lstStyle/>
          <a:p>
            <a:r>
              <a:rPr lang="fr-FR" sz="3200" dirty="0">
                <a:latin typeface="Cooper Black" panose="0208090404030B020404" pitchFamily="18" charset="77"/>
              </a:rPr>
              <a:t>La recette: la crise de la démocratie représentative</a:t>
            </a:r>
          </a:p>
        </p:txBody>
      </p:sp>
      <p:sp>
        <p:nvSpPr>
          <p:cNvPr id="4" name="Espace réservé du contenu 3">
            <a:extLst>
              <a:ext uri="{FF2B5EF4-FFF2-40B4-BE49-F238E27FC236}">
                <a16:creationId xmlns:a16="http://schemas.microsoft.com/office/drawing/2014/main" id="{78272B0F-2869-FC47-AA21-C6D3C3ECC0D1}"/>
              </a:ext>
            </a:extLst>
          </p:cNvPr>
          <p:cNvSpPr>
            <a:spLocks noGrp="1"/>
          </p:cNvSpPr>
          <p:nvPr>
            <p:ph sz="half" idx="1"/>
          </p:nvPr>
        </p:nvSpPr>
        <p:spPr/>
        <p:txBody>
          <a:bodyPr/>
          <a:lstStyle/>
          <a:p>
            <a:r>
              <a:rPr lang="fr-FR" dirty="0"/>
              <a:t>Baisse dans l’exercice du droit de vote;</a:t>
            </a:r>
          </a:p>
          <a:p>
            <a:r>
              <a:rPr lang="fr-FR" dirty="0"/>
              <a:t>méfiance croissante à l’endroit des institutions de la démocratie représentative;</a:t>
            </a:r>
          </a:p>
          <a:p>
            <a:r>
              <a:rPr lang="fr-FR" dirty="0"/>
              <a:t>la crise de la démocratie représentative facilite l’élection de personnes aux profils diversifiés.</a:t>
            </a:r>
          </a:p>
          <a:p>
            <a:endParaRPr lang="fr-FR" dirty="0"/>
          </a:p>
        </p:txBody>
      </p:sp>
      <p:sp>
        <p:nvSpPr>
          <p:cNvPr id="5" name="Espace réservé du contenu 4">
            <a:extLst>
              <a:ext uri="{FF2B5EF4-FFF2-40B4-BE49-F238E27FC236}">
                <a16:creationId xmlns:a16="http://schemas.microsoft.com/office/drawing/2014/main" id="{D4F0E0DF-CDD8-8643-A857-0BD44A54904C}"/>
              </a:ext>
            </a:extLst>
          </p:cNvPr>
          <p:cNvSpPr>
            <a:spLocks noGrp="1"/>
          </p:cNvSpPr>
          <p:nvPr>
            <p:ph sz="half" idx="2"/>
          </p:nvPr>
        </p:nvSpPr>
        <p:spPr>
          <a:xfrm>
            <a:off x="6172200" y="1371600"/>
            <a:ext cx="5181600" cy="4805363"/>
          </a:xfrm>
        </p:spPr>
        <p:txBody>
          <a:bodyPr/>
          <a:lstStyle/>
          <a:p>
            <a:endParaRPr lang="fr-FR" dirty="0"/>
          </a:p>
        </p:txBody>
      </p:sp>
      <p:pic>
        <p:nvPicPr>
          <p:cNvPr id="6" name="Image 5">
            <a:extLst>
              <a:ext uri="{FF2B5EF4-FFF2-40B4-BE49-F238E27FC236}">
                <a16:creationId xmlns:a16="http://schemas.microsoft.com/office/drawing/2014/main" id="{227D5E51-C676-E541-AA25-4CCC2E859CFE}"/>
              </a:ext>
            </a:extLst>
          </p:cNvPr>
          <p:cNvPicPr>
            <a:picLocks noChangeAspect="1"/>
          </p:cNvPicPr>
          <p:nvPr/>
        </p:nvPicPr>
        <p:blipFill>
          <a:blip r:embed="rId2"/>
          <a:stretch>
            <a:fillRect/>
          </a:stretch>
        </p:blipFill>
        <p:spPr>
          <a:xfrm>
            <a:off x="6172200" y="1243013"/>
            <a:ext cx="5334000" cy="5272087"/>
          </a:xfrm>
          <a:prstGeom prst="rect">
            <a:avLst/>
          </a:prstGeom>
        </p:spPr>
      </p:pic>
    </p:spTree>
    <p:extLst>
      <p:ext uri="{BB962C8B-B14F-4D97-AF65-F5344CB8AC3E}">
        <p14:creationId xmlns:p14="http://schemas.microsoft.com/office/powerpoint/2010/main" val="3799518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07F2A1-BB2A-2449-87BF-CB6B67174990}"/>
              </a:ext>
            </a:extLst>
          </p:cNvPr>
          <p:cNvSpPr>
            <a:spLocks noGrp="1"/>
          </p:cNvSpPr>
          <p:nvPr>
            <p:ph type="title"/>
          </p:nvPr>
        </p:nvSpPr>
        <p:spPr>
          <a:xfrm>
            <a:off x="0" y="-1"/>
            <a:ext cx="12191999" cy="984739"/>
          </a:xfrm>
          <a:solidFill>
            <a:srgbClr val="FF7E2E"/>
          </a:solidFill>
        </p:spPr>
        <p:txBody>
          <a:bodyPr>
            <a:normAutofit/>
          </a:bodyPr>
          <a:lstStyle/>
          <a:p>
            <a:pPr algn="ctr"/>
            <a:r>
              <a:rPr lang="fr-FR" sz="3200" dirty="0">
                <a:latin typeface="Cooper Black" panose="0208090404030B020404" pitchFamily="18" charset="77"/>
              </a:rPr>
              <a:t>La recette: une bibliothèque complète sur le thème des femmes et de la politique</a:t>
            </a:r>
          </a:p>
        </p:txBody>
      </p:sp>
      <p:pic>
        <p:nvPicPr>
          <p:cNvPr id="4" name="Espace réservé du contenu 3">
            <a:extLst>
              <a:ext uri="{FF2B5EF4-FFF2-40B4-BE49-F238E27FC236}">
                <a16:creationId xmlns:a16="http://schemas.microsoft.com/office/drawing/2014/main" id="{DBAE87C8-9FBA-FC42-A052-BFF13D303F98}"/>
              </a:ext>
            </a:extLst>
          </p:cNvPr>
          <p:cNvPicPr>
            <a:picLocks noGrp="1" noChangeAspect="1"/>
          </p:cNvPicPr>
          <p:nvPr>
            <p:ph sz="half" idx="1"/>
          </p:nvPr>
        </p:nvPicPr>
        <p:blipFill>
          <a:blip r:embed="rId2"/>
          <a:stretch>
            <a:fillRect/>
          </a:stretch>
        </p:blipFill>
        <p:spPr>
          <a:xfrm>
            <a:off x="838199" y="1690688"/>
            <a:ext cx="6012305" cy="4665141"/>
          </a:xfrm>
        </p:spPr>
      </p:pic>
      <p:sp>
        <p:nvSpPr>
          <p:cNvPr id="3" name="Espace réservé du contenu 2">
            <a:extLst>
              <a:ext uri="{FF2B5EF4-FFF2-40B4-BE49-F238E27FC236}">
                <a16:creationId xmlns:a16="http://schemas.microsoft.com/office/drawing/2014/main" id="{A205E98E-86B6-E743-BA94-36CD53F6C226}"/>
              </a:ext>
            </a:extLst>
          </p:cNvPr>
          <p:cNvSpPr>
            <a:spLocks noGrp="1"/>
          </p:cNvSpPr>
          <p:nvPr>
            <p:ph sz="half" idx="2"/>
          </p:nvPr>
        </p:nvSpPr>
        <p:spPr>
          <a:xfrm>
            <a:off x="7210268" y="1933731"/>
            <a:ext cx="4143531" cy="4243232"/>
          </a:xfrm>
        </p:spPr>
        <p:txBody>
          <a:bodyPr/>
          <a:lstStyle/>
          <a:p>
            <a:pPr marL="0" indent="0">
              <a:buNone/>
            </a:pPr>
            <a:r>
              <a:rPr lang="fr-FR" dirty="0"/>
              <a:t>La recherche sur les femmes en politique permet de valider certaines observations livrées par les femmes politiques, par exemple l’impression d’un traitement différent dans les médias.</a:t>
            </a:r>
          </a:p>
        </p:txBody>
      </p:sp>
    </p:spTree>
    <p:extLst>
      <p:ext uri="{BB962C8B-B14F-4D97-AF65-F5344CB8AC3E}">
        <p14:creationId xmlns:p14="http://schemas.microsoft.com/office/powerpoint/2010/main" val="92009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1999" cy="923925"/>
          </a:xfrm>
          <a:solidFill>
            <a:srgbClr val="FF7E2E"/>
          </a:solidFill>
        </p:spPr>
        <p:txBody>
          <a:bodyPr>
            <a:noAutofit/>
          </a:bodyPr>
          <a:lstStyle/>
          <a:p>
            <a:r>
              <a:rPr lang="fr-FR" sz="3200" dirty="0">
                <a:latin typeface="Cooper Black" panose="0208090404030B020404" pitchFamily="18" charset="77"/>
              </a:rPr>
              <a:t>	</a:t>
            </a:r>
            <a:br>
              <a:rPr lang="fr-FR" sz="3200" dirty="0">
                <a:latin typeface="Cooper Black" panose="0208090404030B020404" pitchFamily="18" charset="77"/>
              </a:rPr>
            </a:br>
            <a:r>
              <a:rPr lang="fr-FR" sz="3200" dirty="0">
                <a:latin typeface="Cooper Black" panose="0208090404030B020404" pitchFamily="18" charset="77"/>
              </a:rPr>
              <a:t>			Projet sur la Médiation </a:t>
            </a:r>
            <a:r>
              <a:rPr lang="fr-FR" sz="3200" dirty="0" err="1">
                <a:latin typeface="Cooper Black" panose="0208090404030B020404" pitchFamily="18" charset="77"/>
              </a:rPr>
              <a:t>genrée</a:t>
            </a:r>
            <a:r>
              <a:rPr lang="fr-FR" sz="3200" dirty="0">
                <a:latin typeface="Cooper Black" panose="0208090404030B020404" pitchFamily="18" charset="77"/>
              </a:rPr>
              <a:t> </a:t>
            </a:r>
            <a:br>
              <a:rPr lang="fr-FR" sz="3200" dirty="0"/>
            </a:br>
            <a:endParaRPr lang="fr-FR" sz="3200" dirty="0"/>
          </a:p>
        </p:txBody>
      </p:sp>
      <p:sp>
        <p:nvSpPr>
          <p:cNvPr id="3" name="Espace réservé du contenu 2"/>
          <p:cNvSpPr>
            <a:spLocks noGrp="1"/>
          </p:cNvSpPr>
          <p:nvPr>
            <p:ph sz="half" idx="1"/>
          </p:nvPr>
        </p:nvSpPr>
        <p:spPr>
          <a:xfrm>
            <a:off x="970671" y="1477108"/>
            <a:ext cx="3474720" cy="4699855"/>
          </a:xfrm>
        </p:spPr>
        <p:txBody>
          <a:bodyPr>
            <a:normAutofit fontScale="92500"/>
          </a:bodyPr>
          <a:lstStyle/>
          <a:p>
            <a:pPr marL="0" indent="0">
              <a:buNone/>
            </a:pPr>
            <a:r>
              <a:rPr lang="fr-CA" dirty="0"/>
              <a:t>Projet d’Anne-Marie Gingras et Chantal Maillé sur les reproductions du genre et </a:t>
            </a:r>
            <a:r>
              <a:rPr lang="fr-CA" dirty="0">
                <a:cs typeface="Arial Black"/>
              </a:rPr>
              <a:t>autres marqueurs identitaires </a:t>
            </a:r>
            <a:r>
              <a:rPr lang="fr-CA" dirty="0"/>
              <a:t>dans les représentations médiatiques des femmes politiques pour les contextes québécois, canadien et américain (2017-2018)</a:t>
            </a:r>
          </a:p>
          <a:p>
            <a:pPr marL="0" indent="0" algn="just">
              <a:buNone/>
            </a:pPr>
            <a:endParaRPr lang="fr-CA" sz="5100" b="1" dirty="0"/>
          </a:p>
          <a:p>
            <a:pPr marL="0" indent="0" algn="just">
              <a:buNone/>
            </a:pPr>
            <a:endParaRPr lang="fr-CA" b="1" dirty="0"/>
          </a:p>
          <a:p>
            <a:pPr algn="just">
              <a:buFont typeface="Wingdings" charset="2"/>
              <a:buChar char="u"/>
            </a:pPr>
            <a:endParaRPr lang="fr-CA" dirty="0"/>
          </a:p>
        </p:txBody>
      </p:sp>
      <p:sp>
        <p:nvSpPr>
          <p:cNvPr id="4" name="Espace réservé du contenu 3">
            <a:extLst>
              <a:ext uri="{FF2B5EF4-FFF2-40B4-BE49-F238E27FC236}">
                <a16:creationId xmlns:a16="http://schemas.microsoft.com/office/drawing/2014/main" id="{99EAA883-EBCC-5C44-B988-09376742E192}"/>
              </a:ext>
            </a:extLst>
          </p:cNvPr>
          <p:cNvSpPr>
            <a:spLocks noGrp="1"/>
          </p:cNvSpPr>
          <p:nvPr>
            <p:ph sz="half" idx="2"/>
          </p:nvPr>
        </p:nvSpPr>
        <p:spPr/>
        <p:txBody>
          <a:bodyPr>
            <a:normAutofit fontScale="92500"/>
          </a:bodyPr>
          <a:lstStyle/>
          <a:p>
            <a:pPr marL="0" indent="0">
              <a:buNone/>
            </a:pPr>
            <a:endParaRPr lang="fr-CA" dirty="0"/>
          </a:p>
          <a:p>
            <a:endParaRPr lang="fr-FR" dirty="0"/>
          </a:p>
        </p:txBody>
      </p:sp>
      <p:pic>
        <p:nvPicPr>
          <p:cNvPr id="6" name="Image 5">
            <a:extLst>
              <a:ext uri="{FF2B5EF4-FFF2-40B4-BE49-F238E27FC236}">
                <a16:creationId xmlns:a16="http://schemas.microsoft.com/office/drawing/2014/main" id="{5D7AC0AD-A6DA-4B4B-95E6-CB5F1F290F7E}"/>
              </a:ext>
            </a:extLst>
          </p:cNvPr>
          <p:cNvPicPr>
            <a:picLocks noChangeAspect="1"/>
          </p:cNvPicPr>
          <p:nvPr/>
        </p:nvPicPr>
        <p:blipFill>
          <a:blip r:embed="rId2"/>
          <a:stretch>
            <a:fillRect/>
          </a:stretch>
        </p:blipFill>
        <p:spPr>
          <a:xfrm>
            <a:off x="5892799" y="979487"/>
            <a:ext cx="5867791" cy="5878513"/>
          </a:xfrm>
          <a:prstGeom prst="rect">
            <a:avLst/>
          </a:prstGeom>
        </p:spPr>
      </p:pic>
    </p:spTree>
    <p:extLst>
      <p:ext uri="{BB962C8B-B14F-4D97-AF65-F5344CB8AC3E}">
        <p14:creationId xmlns:p14="http://schemas.microsoft.com/office/powerpoint/2010/main" val="2882615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ABA93CE-8619-EA44-B7B6-CF1251B0D04A}"/>
              </a:ext>
            </a:extLst>
          </p:cNvPr>
          <p:cNvSpPr>
            <a:spLocks noGrp="1"/>
          </p:cNvSpPr>
          <p:nvPr>
            <p:ph sz="half" idx="1"/>
          </p:nvPr>
        </p:nvSpPr>
        <p:spPr>
          <a:xfrm>
            <a:off x="509666" y="1235627"/>
            <a:ext cx="5510134" cy="5315075"/>
          </a:xfrm>
        </p:spPr>
        <p:txBody>
          <a:bodyPr>
            <a:normAutofit fontScale="85000" lnSpcReduction="20000"/>
          </a:bodyPr>
          <a:lstStyle/>
          <a:p>
            <a:pPr>
              <a:buFont typeface="Wingdings" pitchFamily="2" charset="2"/>
              <a:buChar char="§"/>
            </a:pPr>
            <a:r>
              <a:rPr lang="fr-CA" sz="3200" dirty="0"/>
              <a:t>Les femmes politiques font face à un univers politique masculin souvent misogyne ;</a:t>
            </a:r>
          </a:p>
          <a:p>
            <a:pPr>
              <a:buFont typeface="Wingdings" pitchFamily="2" charset="2"/>
              <a:buChar char="§"/>
            </a:pPr>
            <a:r>
              <a:rPr lang="fr-CA" sz="3200" dirty="0"/>
              <a:t>les médias envoient des messages mixtes au sujet des femmes politiques, positifs et négatifs; </a:t>
            </a:r>
          </a:p>
          <a:p>
            <a:pPr>
              <a:buFont typeface="Wingdings" pitchFamily="2" charset="2"/>
              <a:buChar char="§"/>
            </a:pPr>
            <a:r>
              <a:rPr lang="fr-CA" sz="3200" dirty="0"/>
              <a:t>les éléments majeurs de la médiation </a:t>
            </a:r>
            <a:r>
              <a:rPr lang="fr-CA" sz="3200" dirty="0" err="1"/>
              <a:t>genrée</a:t>
            </a:r>
            <a:r>
              <a:rPr lang="fr-CA" sz="3200" dirty="0"/>
              <a:t> sont: une attention continuelle au corps des femmes (cheveux, habillement, style, âge, sexualité), à leur vie familiale et intime, l’usage du prénom, une insistance sur l’émotivité des femmes, des commentaires ouvertement sexistes et dégradants, etc. </a:t>
            </a:r>
          </a:p>
          <a:p>
            <a:pPr marL="0" indent="0" algn="just">
              <a:buNone/>
            </a:pPr>
            <a:endParaRPr lang="fr-CA" b="1" dirty="0"/>
          </a:p>
          <a:p>
            <a:endParaRPr lang="fr-FR" dirty="0"/>
          </a:p>
        </p:txBody>
      </p:sp>
      <p:sp>
        <p:nvSpPr>
          <p:cNvPr id="4" name="Espace réservé du contenu 3">
            <a:extLst>
              <a:ext uri="{FF2B5EF4-FFF2-40B4-BE49-F238E27FC236}">
                <a16:creationId xmlns:a16="http://schemas.microsoft.com/office/drawing/2014/main" id="{0AB3DC45-A8C7-D044-8AE6-A84B1A94ECC3}"/>
              </a:ext>
            </a:extLst>
          </p:cNvPr>
          <p:cNvSpPr>
            <a:spLocks noGrp="1"/>
          </p:cNvSpPr>
          <p:nvPr>
            <p:ph sz="half" idx="2"/>
          </p:nvPr>
        </p:nvSpPr>
        <p:spPr/>
        <p:txBody>
          <a:bodyPr>
            <a:normAutofit fontScale="85000" lnSpcReduction="20000"/>
          </a:bodyPr>
          <a:lstStyle/>
          <a:p>
            <a:endParaRPr lang="fr-FR"/>
          </a:p>
        </p:txBody>
      </p:sp>
      <p:pic>
        <p:nvPicPr>
          <p:cNvPr id="5" name="Image 4">
            <a:extLst>
              <a:ext uri="{FF2B5EF4-FFF2-40B4-BE49-F238E27FC236}">
                <a16:creationId xmlns:a16="http://schemas.microsoft.com/office/drawing/2014/main" id="{75AE8C01-0776-8041-BA19-5A843C51682E}"/>
              </a:ext>
            </a:extLst>
          </p:cNvPr>
          <p:cNvPicPr>
            <a:picLocks noChangeAspect="1"/>
          </p:cNvPicPr>
          <p:nvPr/>
        </p:nvPicPr>
        <p:blipFill>
          <a:blip r:embed="rId2"/>
          <a:stretch>
            <a:fillRect/>
          </a:stretch>
        </p:blipFill>
        <p:spPr>
          <a:xfrm>
            <a:off x="6019801" y="1235627"/>
            <a:ext cx="5283704" cy="5531333"/>
          </a:xfrm>
          <a:prstGeom prst="rect">
            <a:avLst/>
          </a:prstGeom>
        </p:spPr>
      </p:pic>
      <p:sp>
        <p:nvSpPr>
          <p:cNvPr id="7" name="Titre 6">
            <a:extLst>
              <a:ext uri="{FF2B5EF4-FFF2-40B4-BE49-F238E27FC236}">
                <a16:creationId xmlns:a16="http://schemas.microsoft.com/office/drawing/2014/main" id="{48CBB524-C26E-C544-B86F-88149C6E709D}"/>
              </a:ext>
            </a:extLst>
          </p:cNvPr>
          <p:cNvSpPr>
            <a:spLocks noGrp="1"/>
          </p:cNvSpPr>
          <p:nvPr>
            <p:ph type="title"/>
          </p:nvPr>
        </p:nvSpPr>
        <p:spPr>
          <a:xfrm>
            <a:off x="0" y="-29943"/>
            <a:ext cx="12185080" cy="1049312"/>
          </a:xfrm>
          <a:solidFill>
            <a:srgbClr val="FF7E2E"/>
          </a:solidFill>
        </p:spPr>
        <p:txBody>
          <a:bodyPr>
            <a:normAutofit/>
          </a:bodyPr>
          <a:lstStyle/>
          <a:p>
            <a:r>
              <a:rPr lang="fr-FR" sz="3200" dirty="0">
                <a:latin typeface="Cooper Black" panose="0208090404030B020404" pitchFamily="18" charset="77"/>
              </a:rPr>
              <a:t>	La médiation </a:t>
            </a:r>
            <a:r>
              <a:rPr lang="fr-FR" sz="3200" dirty="0" err="1">
                <a:latin typeface="Cooper Black" panose="0208090404030B020404" pitchFamily="18" charset="77"/>
              </a:rPr>
              <a:t>genrée</a:t>
            </a:r>
            <a:endParaRPr lang="fr-FR" sz="3200" dirty="0">
              <a:latin typeface="Cooper Black" panose="0208090404030B020404" pitchFamily="18" charset="77"/>
            </a:endParaRPr>
          </a:p>
        </p:txBody>
      </p:sp>
    </p:spTree>
    <p:extLst>
      <p:ext uri="{BB962C8B-B14F-4D97-AF65-F5344CB8AC3E}">
        <p14:creationId xmlns:p14="http://schemas.microsoft.com/office/powerpoint/2010/main" val="2600149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A9E715-5EA3-9241-A659-E8F5ACEA0F6B}"/>
              </a:ext>
            </a:extLst>
          </p:cNvPr>
          <p:cNvSpPr>
            <a:spLocks noGrp="1"/>
          </p:cNvSpPr>
          <p:nvPr>
            <p:ph type="title"/>
          </p:nvPr>
        </p:nvSpPr>
        <p:spPr>
          <a:xfrm>
            <a:off x="0" y="0"/>
            <a:ext cx="12192000" cy="970671"/>
          </a:xfrm>
          <a:solidFill>
            <a:srgbClr val="FF7E2E"/>
          </a:solidFill>
        </p:spPr>
        <p:txBody>
          <a:bodyPr>
            <a:normAutofit/>
          </a:bodyPr>
          <a:lstStyle/>
          <a:p>
            <a:r>
              <a:rPr lang="fr-FR" sz="3200" dirty="0">
                <a:latin typeface="Cooper Black" panose="0208090404030B020404" pitchFamily="18" charset="77"/>
              </a:rPr>
              <a:t>	Les objectifs de ma présentation :</a:t>
            </a:r>
          </a:p>
        </p:txBody>
      </p:sp>
      <p:sp>
        <p:nvSpPr>
          <p:cNvPr id="3" name="Espace réservé du contenu 2">
            <a:extLst>
              <a:ext uri="{FF2B5EF4-FFF2-40B4-BE49-F238E27FC236}">
                <a16:creationId xmlns:a16="http://schemas.microsoft.com/office/drawing/2014/main" id="{35A6D1BA-F88E-3E40-908F-ECBA9404926D}"/>
              </a:ext>
            </a:extLst>
          </p:cNvPr>
          <p:cNvSpPr>
            <a:spLocks noGrp="1"/>
          </p:cNvSpPr>
          <p:nvPr>
            <p:ph idx="1"/>
          </p:nvPr>
        </p:nvSpPr>
        <p:spPr>
          <a:xfrm>
            <a:off x="401967" y="1266093"/>
            <a:ext cx="10994036" cy="5318834"/>
          </a:xfrm>
        </p:spPr>
        <p:txBody>
          <a:bodyPr>
            <a:normAutofit/>
          </a:bodyPr>
          <a:lstStyle/>
          <a:p>
            <a:pPr marL="0" indent="0" algn="just">
              <a:buNone/>
            </a:pPr>
            <a:r>
              <a:rPr lang="fr-FR" b="1" dirty="0">
                <a:highlight>
                  <a:srgbClr val="FFFF00"/>
                </a:highlight>
                <a:latin typeface="Cooper Black" panose="0208090404030B020404" pitchFamily="18" charset="77"/>
              </a:rPr>
              <a:t>Dresser</a:t>
            </a:r>
            <a:r>
              <a:rPr lang="fr-FR" b="1" dirty="0">
                <a:highlight>
                  <a:srgbClr val="FFFF00"/>
                </a:highlight>
              </a:rPr>
              <a:t> un état de la situation et de l’évolution de la place des femmes dans les lieux de pouvoir politique</a:t>
            </a:r>
            <a:r>
              <a:rPr lang="fr-FR" b="1" dirty="0"/>
              <a:t>. </a:t>
            </a:r>
          </a:p>
          <a:p>
            <a:pPr algn="just"/>
            <a:r>
              <a:rPr lang="fr-CA" dirty="0"/>
              <a:t>L'accession des femmes au pouvoir politique est un long parcours semé d'obstacles systémiques. </a:t>
            </a:r>
            <a:r>
              <a:rPr lang="fr-CA" b="1" i="1" dirty="0"/>
              <a:t>Thérèse Mailloux</a:t>
            </a:r>
          </a:p>
          <a:p>
            <a:pPr algn="just"/>
            <a:r>
              <a:rPr lang="fr-CA" dirty="0"/>
              <a:t> Bien que juridiquement le Québec proclame </a:t>
            </a:r>
            <a:r>
              <a:rPr lang="fr-CA" b="1" dirty="0"/>
              <a:t>l'égalité comme une valeur fondamentale</a:t>
            </a:r>
            <a:r>
              <a:rPr lang="fr-CA" dirty="0"/>
              <a:t>, dans les faits les femmes ne l'ont pas encore atteinte. </a:t>
            </a:r>
          </a:p>
          <a:p>
            <a:pPr algn="just"/>
            <a:r>
              <a:rPr lang="fr-CA" dirty="0"/>
              <a:t>Cette lente progression est à l'origine de la création du GFPD: «Nous n'avons cessé depuis d'outiller et de soutenir les femmes qui aspirent aux plus hauts paliers de gouvernance de notre société tout en réclamant aux institutions les changements permettant d'atteindre et de garantir la parité.» </a:t>
            </a:r>
            <a:r>
              <a:rPr lang="fr-CA" b="1" i="1" dirty="0"/>
              <a:t>Thérèse Mailloux</a:t>
            </a:r>
          </a:p>
          <a:p>
            <a:endParaRPr lang="fr-FR" dirty="0"/>
          </a:p>
        </p:txBody>
      </p:sp>
    </p:spTree>
    <p:extLst>
      <p:ext uri="{BB962C8B-B14F-4D97-AF65-F5344CB8AC3E}">
        <p14:creationId xmlns:p14="http://schemas.microsoft.com/office/powerpoint/2010/main" val="3223835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1999" cy="908824"/>
          </a:xfrm>
          <a:solidFill>
            <a:srgbClr val="FF7E2E"/>
          </a:solidFill>
        </p:spPr>
        <p:txBody>
          <a:bodyPr>
            <a:normAutofit/>
          </a:bodyPr>
          <a:lstStyle/>
          <a:p>
            <a:r>
              <a:rPr lang="fr-FR" b="1" dirty="0">
                <a:latin typeface="Cooper Black" panose="0208090404030B020404" pitchFamily="18" charset="77"/>
              </a:rPr>
              <a:t>			La médiation </a:t>
            </a:r>
            <a:r>
              <a:rPr lang="fr-FR" b="1" dirty="0" err="1">
                <a:latin typeface="Cooper Black" panose="0208090404030B020404" pitchFamily="18" charset="77"/>
              </a:rPr>
              <a:t>genrée</a:t>
            </a:r>
            <a:r>
              <a:rPr lang="fr-FR" b="1" dirty="0">
                <a:latin typeface="Cooper Black" panose="0208090404030B020404" pitchFamily="18" charset="77"/>
              </a:rPr>
              <a:t> +</a:t>
            </a:r>
          </a:p>
        </p:txBody>
      </p:sp>
      <p:sp>
        <p:nvSpPr>
          <p:cNvPr id="3" name="Espace réservé du contenu 2"/>
          <p:cNvSpPr>
            <a:spLocks noGrp="1"/>
          </p:cNvSpPr>
          <p:nvPr>
            <p:ph idx="1"/>
          </p:nvPr>
        </p:nvSpPr>
        <p:spPr>
          <a:xfrm>
            <a:off x="568711" y="1092819"/>
            <a:ext cx="10526751" cy="5497551"/>
          </a:xfrm>
        </p:spPr>
        <p:txBody>
          <a:bodyPr>
            <a:normAutofit lnSpcReduction="10000"/>
          </a:bodyPr>
          <a:lstStyle/>
          <a:p>
            <a:pPr marL="0" indent="0" algn="just">
              <a:buNone/>
            </a:pPr>
            <a:r>
              <a:rPr lang="fr-CA" sz="3200" b="1" dirty="0"/>
              <a:t>Erin </a:t>
            </a:r>
            <a:r>
              <a:rPr lang="fr-CA" sz="3200" b="1" dirty="0" err="1"/>
              <a:t>Tolley</a:t>
            </a:r>
            <a:r>
              <a:rPr lang="fr-CA" sz="3200" b="1" dirty="0"/>
              <a:t> </a:t>
            </a:r>
            <a:r>
              <a:rPr lang="fr-CA" sz="3200" b="1" i="1" dirty="0" err="1"/>
              <a:t>Framed</a:t>
            </a:r>
            <a:r>
              <a:rPr lang="fr-CA" sz="3200" b="1" i="1" dirty="0"/>
              <a:t>. Media and the </a:t>
            </a:r>
            <a:r>
              <a:rPr lang="fr-CA" sz="3200" b="1" i="1" dirty="0" err="1"/>
              <a:t>Coverage</a:t>
            </a:r>
            <a:r>
              <a:rPr lang="fr-CA" sz="3200" b="1" i="1" dirty="0"/>
              <a:t> of Race in Canadian </a:t>
            </a:r>
            <a:r>
              <a:rPr lang="fr-CA" sz="3200" b="1" i="1" dirty="0" err="1"/>
              <a:t>Politics</a:t>
            </a:r>
            <a:r>
              <a:rPr lang="fr-CA" sz="3200" b="1" i="1" dirty="0"/>
              <a:t> (2016):</a:t>
            </a:r>
          </a:p>
          <a:p>
            <a:pPr algn="just">
              <a:buFont typeface="Wingdings" pitchFamily="2" charset="2"/>
              <a:buChar char="§"/>
            </a:pPr>
            <a:r>
              <a:rPr lang="fr-CA" sz="3200" b="1" dirty="0"/>
              <a:t>Des cadrages </a:t>
            </a:r>
            <a:r>
              <a:rPr lang="fr-CA" sz="3200" b="1" dirty="0" err="1"/>
              <a:t>racialisés</a:t>
            </a:r>
            <a:r>
              <a:rPr lang="fr-CA" sz="3200" b="1" dirty="0"/>
              <a:t> sont appliqués dans les médias aux femmes politiques provenant de minorités visibles.</a:t>
            </a:r>
          </a:p>
          <a:p>
            <a:pPr algn="just">
              <a:buFont typeface="Wingdings" pitchFamily="2" charset="2"/>
              <a:buChar char="§"/>
            </a:pPr>
            <a:r>
              <a:rPr lang="fr-CA" sz="3200" b="1" dirty="0"/>
              <a:t>La notion de </a:t>
            </a:r>
            <a:r>
              <a:rPr lang="fr-CA" sz="3200" b="1" dirty="0">
                <a:latin typeface="Cooper Black" panose="0208090404030B020404" pitchFamily="18" charset="77"/>
              </a:rPr>
              <a:t>‘plafond de verre teinté’ (</a:t>
            </a:r>
            <a:r>
              <a:rPr lang="fr-CA" sz="3200" b="1" i="1" dirty="0" err="1">
                <a:latin typeface="Cooper Black" panose="0208090404030B020404" pitchFamily="18" charset="77"/>
              </a:rPr>
              <a:t>stained</a:t>
            </a:r>
            <a:r>
              <a:rPr lang="fr-CA" sz="3200" b="1" i="1" dirty="0">
                <a:latin typeface="Cooper Black" panose="0208090404030B020404" pitchFamily="18" charset="77"/>
              </a:rPr>
              <a:t> glass </a:t>
            </a:r>
            <a:r>
              <a:rPr lang="fr-CA" sz="3200" b="1" i="1" dirty="0" err="1">
                <a:latin typeface="Cooper Black" panose="0208090404030B020404" pitchFamily="18" charset="77"/>
              </a:rPr>
              <a:t>ceiling</a:t>
            </a:r>
            <a:r>
              <a:rPr lang="fr-CA" sz="3200" b="1" dirty="0">
                <a:latin typeface="Cooper Black" panose="0208090404030B020404" pitchFamily="18" charset="77"/>
              </a:rPr>
              <a:t>) </a:t>
            </a:r>
            <a:r>
              <a:rPr lang="fr-CA" sz="3200" b="1" dirty="0"/>
              <a:t>pour décrire la couverture médiatique des femmes </a:t>
            </a:r>
            <a:r>
              <a:rPr lang="fr-CA" sz="3200" b="1" dirty="0" err="1"/>
              <a:t>racisées</a:t>
            </a:r>
            <a:r>
              <a:rPr lang="fr-CA" sz="3200" b="1" dirty="0"/>
              <a:t> dans les campagnes électorales au Canada : </a:t>
            </a:r>
          </a:p>
          <a:p>
            <a:pPr algn="just">
              <a:buFont typeface="Wingdings" pitchFamily="2" charset="2"/>
              <a:buChar char="Ø"/>
            </a:pPr>
            <a:r>
              <a:rPr lang="fr-CA" sz="3200" b="1" dirty="0"/>
              <a:t>moindre visibilité </a:t>
            </a:r>
          </a:p>
          <a:p>
            <a:pPr algn="just">
              <a:buFont typeface="Wingdings" pitchFamily="2" charset="2"/>
              <a:buChar char="Ø"/>
            </a:pPr>
            <a:r>
              <a:rPr lang="fr-CA" sz="3200" b="1" dirty="0"/>
              <a:t>moindre potentiel de succès (</a:t>
            </a:r>
            <a:r>
              <a:rPr lang="fr-CA" sz="3200" b="1" i="1" dirty="0" err="1"/>
              <a:t>viability</a:t>
            </a:r>
            <a:r>
              <a:rPr lang="fr-CA" sz="3200" b="1" dirty="0"/>
              <a:t>) </a:t>
            </a:r>
          </a:p>
          <a:p>
            <a:pPr algn="just">
              <a:buFont typeface="Wingdings" pitchFamily="2" charset="2"/>
              <a:buChar char="Ø"/>
            </a:pPr>
            <a:r>
              <a:rPr lang="fr-CA" sz="3200" b="1" dirty="0"/>
              <a:t>questionnements au sujet de leur expertise. </a:t>
            </a:r>
            <a:endParaRPr lang="fr-FR" sz="3200" b="1" dirty="0"/>
          </a:p>
        </p:txBody>
      </p:sp>
    </p:spTree>
    <p:extLst>
      <p:ext uri="{BB962C8B-B14F-4D97-AF65-F5344CB8AC3E}">
        <p14:creationId xmlns:p14="http://schemas.microsoft.com/office/powerpoint/2010/main" val="2190341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1DBF91-7DD7-9446-BF7F-091F434E24A0}"/>
              </a:ext>
            </a:extLst>
          </p:cNvPr>
          <p:cNvSpPr>
            <a:spLocks noGrp="1"/>
          </p:cNvSpPr>
          <p:nvPr>
            <p:ph type="title"/>
          </p:nvPr>
        </p:nvSpPr>
        <p:spPr>
          <a:xfrm>
            <a:off x="0" y="0"/>
            <a:ext cx="12192000" cy="1349115"/>
          </a:xfrm>
          <a:solidFill>
            <a:srgbClr val="FF7E2E"/>
          </a:solidFill>
        </p:spPr>
        <p:txBody>
          <a:bodyPr>
            <a:normAutofit/>
          </a:bodyPr>
          <a:lstStyle/>
          <a:p>
            <a:pPr algn="ctr"/>
            <a:r>
              <a:rPr lang="fr-FR" sz="3200" dirty="0">
                <a:latin typeface="Cooper Black" panose="0208090404030B020404" pitchFamily="18" charset="77"/>
              </a:rPr>
              <a:t>La recette: un mouvement international en faveur de l’adoption de quotas</a:t>
            </a:r>
          </a:p>
        </p:txBody>
      </p:sp>
      <p:sp>
        <p:nvSpPr>
          <p:cNvPr id="3" name="Espace réservé du contenu 2">
            <a:extLst>
              <a:ext uri="{FF2B5EF4-FFF2-40B4-BE49-F238E27FC236}">
                <a16:creationId xmlns:a16="http://schemas.microsoft.com/office/drawing/2014/main" id="{CC8FA777-7821-BD4E-9364-A7D804339704}"/>
              </a:ext>
            </a:extLst>
          </p:cNvPr>
          <p:cNvSpPr>
            <a:spLocks noGrp="1"/>
          </p:cNvSpPr>
          <p:nvPr>
            <p:ph idx="1"/>
          </p:nvPr>
        </p:nvSpPr>
        <p:spPr>
          <a:xfrm>
            <a:off x="584616" y="1558977"/>
            <a:ext cx="10769184" cy="4617986"/>
          </a:xfrm>
        </p:spPr>
        <p:txBody>
          <a:bodyPr>
            <a:normAutofit/>
          </a:bodyPr>
          <a:lstStyle/>
          <a:p>
            <a:r>
              <a:rPr lang="fr-FR" dirty="0"/>
              <a:t>50% des pays ont des quotas, mais pas nécessairement pour l’élection de femmes;</a:t>
            </a:r>
          </a:p>
          <a:p>
            <a:r>
              <a:rPr lang="fr-FR" dirty="0"/>
              <a:t>les recherches sur l’efficacité des quotas démontrent qu’ils donnent des résultats;</a:t>
            </a:r>
          </a:p>
          <a:p>
            <a:r>
              <a:rPr lang="fr-FR" dirty="0"/>
              <a:t>l’adoption de quotas est souvent le résultat d’initiatives provenant des partis politiques ou bien des femmes dans la société civile.  Le succès de campagnes en faveur de l’adoption de quotas dépend du contexte; </a:t>
            </a:r>
          </a:p>
          <a:p>
            <a:r>
              <a:rPr lang="fr-FR" dirty="0"/>
              <a:t>il y a une littérature abondante sur les différentes expériences de quotas à travers le monde. </a:t>
            </a:r>
          </a:p>
          <a:p>
            <a:endParaRPr lang="fr-FR" dirty="0"/>
          </a:p>
        </p:txBody>
      </p:sp>
    </p:spTree>
    <p:extLst>
      <p:ext uri="{BB962C8B-B14F-4D97-AF65-F5344CB8AC3E}">
        <p14:creationId xmlns:p14="http://schemas.microsoft.com/office/powerpoint/2010/main" val="1088383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D23B7A-108C-4045-9D8B-0B3A0D016B4F}"/>
              </a:ext>
            </a:extLst>
          </p:cNvPr>
          <p:cNvSpPr>
            <a:spLocks noGrp="1"/>
          </p:cNvSpPr>
          <p:nvPr>
            <p:ph type="title"/>
          </p:nvPr>
        </p:nvSpPr>
        <p:spPr>
          <a:xfrm>
            <a:off x="0" y="0"/>
            <a:ext cx="12192000" cy="1214204"/>
          </a:xfrm>
          <a:solidFill>
            <a:srgbClr val="FF7E2E"/>
          </a:solidFill>
        </p:spPr>
        <p:txBody>
          <a:bodyPr>
            <a:normAutofit fontScale="90000"/>
          </a:bodyPr>
          <a:lstStyle/>
          <a:p>
            <a:pPr algn="ctr"/>
            <a:br>
              <a:rPr lang="fr-FR" sz="3600" dirty="0"/>
            </a:br>
            <a:r>
              <a:rPr lang="fr-FR" sz="3600" dirty="0">
                <a:latin typeface="Cooper Black" panose="0208090404030B020404" pitchFamily="18" charset="77"/>
              </a:rPr>
              <a:t>La recette: des institutions internationales qui monitorent la gouvernance et la place des femmes</a:t>
            </a:r>
            <a:br>
              <a:rPr lang="fr-CA" dirty="0"/>
            </a:br>
            <a:endParaRPr lang="fr-FR" dirty="0"/>
          </a:p>
        </p:txBody>
      </p:sp>
      <p:sp>
        <p:nvSpPr>
          <p:cNvPr id="3" name="Espace réservé du contenu 2">
            <a:extLst>
              <a:ext uri="{FF2B5EF4-FFF2-40B4-BE49-F238E27FC236}">
                <a16:creationId xmlns:a16="http://schemas.microsoft.com/office/drawing/2014/main" id="{28CAB7C8-EC11-0A43-B420-E71E03FD9D87}"/>
              </a:ext>
            </a:extLst>
          </p:cNvPr>
          <p:cNvSpPr>
            <a:spLocks noGrp="1"/>
          </p:cNvSpPr>
          <p:nvPr>
            <p:ph idx="1"/>
          </p:nvPr>
        </p:nvSpPr>
        <p:spPr>
          <a:xfrm>
            <a:off x="269823" y="1214203"/>
            <a:ext cx="11083977" cy="4962760"/>
          </a:xfrm>
        </p:spPr>
        <p:txBody>
          <a:bodyPr>
            <a:noAutofit/>
          </a:bodyPr>
          <a:lstStyle/>
          <a:p>
            <a:pPr marL="0" indent="0">
              <a:buNone/>
            </a:pPr>
            <a:r>
              <a:rPr lang="fr-CA" sz="2000" b="1" dirty="0"/>
              <a:t>IDEA: Institute for </a:t>
            </a:r>
            <a:r>
              <a:rPr lang="fr-CA" sz="2000" b="1" dirty="0" err="1"/>
              <a:t>Democracy</a:t>
            </a:r>
            <a:r>
              <a:rPr lang="fr-CA" sz="2000" b="1" dirty="0"/>
              <a:t> and </a:t>
            </a:r>
            <a:r>
              <a:rPr lang="fr-CA" sz="2000" b="1" dirty="0" err="1"/>
              <a:t>Electoral</a:t>
            </a:r>
            <a:r>
              <a:rPr lang="fr-CA" sz="2000" b="1" dirty="0"/>
              <a:t> Assistance</a:t>
            </a:r>
          </a:p>
          <a:p>
            <a:r>
              <a:rPr lang="fr-CA" sz="2000" dirty="0"/>
              <a:t>Recueille les diverses expériences de la démocratie à travers le monde. </a:t>
            </a:r>
          </a:p>
          <a:p>
            <a:r>
              <a:rPr lang="fr-CA" sz="2000" dirty="0"/>
              <a:t>Fournit des informations précises sur les options actuelles et leurs implications potentielles pour les décideurs et met des expériences comparatives à la disposition des acteurs de tout l'éventail politique et institutionnel. </a:t>
            </a:r>
          </a:p>
          <a:p>
            <a:r>
              <a:rPr lang="fr-CA" sz="2000" dirty="0"/>
              <a:t>Aide les acteurs politiques à répondre aux défis posés par les nouvelles tendances qui pourraient menacer la démocratie.</a:t>
            </a:r>
          </a:p>
          <a:p>
            <a:pPr marL="0" indent="0">
              <a:buNone/>
            </a:pPr>
            <a:br>
              <a:rPr lang="fr-CA" sz="2000" b="1" dirty="0"/>
            </a:br>
            <a:r>
              <a:rPr lang="fr-CA" sz="2000" b="1" dirty="0"/>
              <a:t>L’UIP est l'organisation mondiale des parlements nationaux. Elle compte 174 parlements membres.</a:t>
            </a:r>
          </a:p>
          <a:p>
            <a:r>
              <a:rPr lang="fr-CA" sz="2000" dirty="0"/>
              <a:t>La </a:t>
            </a:r>
            <a:r>
              <a:rPr lang="fr-CA" sz="2000" b="1" dirty="0"/>
              <a:t>vision de l’UIP</a:t>
            </a:r>
            <a:r>
              <a:rPr lang="fr-CA" sz="2000" dirty="0"/>
              <a:t> : </a:t>
            </a:r>
            <a:r>
              <a:rPr lang="fr-CA" sz="2000" dirty="0" err="1"/>
              <a:t>oeuvrer</a:t>
            </a:r>
            <a:r>
              <a:rPr lang="fr-CA" sz="2000" dirty="0"/>
              <a:t> pour un monde dans lequel chaque voix compte, un monde où la démocratie et les parlements sont au service des citoyens pour promouvoir la paix et le développement.</a:t>
            </a:r>
          </a:p>
          <a:p>
            <a:r>
              <a:rPr lang="fr-CA" sz="2000" dirty="0"/>
              <a:t>La </a:t>
            </a:r>
            <a:r>
              <a:rPr lang="fr-CA" sz="2000" b="1" dirty="0"/>
              <a:t>mission de l’UIP</a:t>
            </a:r>
            <a:r>
              <a:rPr lang="fr-CA" sz="2000" dirty="0"/>
              <a:t> : L’UIP est l’organisation mondiale des parlements nationaux. Elle fait la promotion d’une gouvernance, des institutions et des valeurs démocratiques, de concert avec les parlements et parlementaires afin de faire ressortir et de répondre aux besoins et aspirations des citoyens</a:t>
            </a:r>
          </a:p>
          <a:p>
            <a:endParaRPr lang="fr-FR" dirty="0"/>
          </a:p>
        </p:txBody>
      </p:sp>
    </p:spTree>
    <p:extLst>
      <p:ext uri="{BB962C8B-B14F-4D97-AF65-F5344CB8AC3E}">
        <p14:creationId xmlns:p14="http://schemas.microsoft.com/office/powerpoint/2010/main" val="3433762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5FFF9">
            <a:alpha val="67000"/>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6659F5-D3F1-2D40-94B7-28ACD56A0A9B}"/>
              </a:ext>
            </a:extLst>
          </p:cNvPr>
          <p:cNvSpPr>
            <a:spLocks noGrp="1"/>
          </p:cNvSpPr>
          <p:nvPr>
            <p:ph type="title"/>
          </p:nvPr>
        </p:nvSpPr>
        <p:spPr>
          <a:xfrm>
            <a:off x="0" y="0"/>
            <a:ext cx="12192000" cy="942535"/>
          </a:xfrm>
          <a:solidFill>
            <a:srgbClr val="FF7E2E"/>
          </a:solidFill>
        </p:spPr>
        <p:txBody>
          <a:bodyPr/>
          <a:lstStyle/>
          <a:p>
            <a:r>
              <a:rPr lang="fr-FR" dirty="0"/>
              <a:t>	</a:t>
            </a:r>
            <a:r>
              <a:rPr lang="fr-FR" sz="3200" dirty="0">
                <a:latin typeface="Cooper Black" panose="0208090404030B020404" pitchFamily="18" charset="77"/>
              </a:rPr>
              <a:t>Québec 2022: Où en sommes-nous? </a:t>
            </a:r>
          </a:p>
        </p:txBody>
      </p:sp>
      <p:sp>
        <p:nvSpPr>
          <p:cNvPr id="5" name="Espace réservé du contenu 4">
            <a:extLst>
              <a:ext uri="{FF2B5EF4-FFF2-40B4-BE49-F238E27FC236}">
                <a16:creationId xmlns:a16="http://schemas.microsoft.com/office/drawing/2014/main" id="{3735E1F4-E093-9B4C-8ABF-419C533FB3D9}"/>
              </a:ext>
            </a:extLst>
          </p:cNvPr>
          <p:cNvSpPr>
            <a:spLocks noGrp="1"/>
          </p:cNvSpPr>
          <p:nvPr>
            <p:ph idx="1"/>
          </p:nvPr>
        </p:nvSpPr>
        <p:spPr>
          <a:xfrm>
            <a:off x="628651" y="1157289"/>
            <a:ext cx="11168062" cy="5448300"/>
          </a:xfrm>
        </p:spPr>
        <p:txBody>
          <a:bodyPr>
            <a:normAutofit fontScale="92500"/>
          </a:bodyPr>
          <a:lstStyle/>
          <a:p>
            <a:r>
              <a:rPr lang="fr-CA" b="1" dirty="0">
                <a:latin typeface="Cooper Black" panose="0208090404030B020404" pitchFamily="18" charset="77"/>
              </a:rPr>
              <a:t>Élections provinciales</a:t>
            </a:r>
            <a:r>
              <a:rPr lang="fr-CA" b="1" dirty="0"/>
              <a:t>: 2e Assemblée parlementaire québécoise paritaire</a:t>
            </a:r>
          </a:p>
          <a:p>
            <a:r>
              <a:rPr lang="fr-CA" dirty="0"/>
              <a:t>À l’issue du scrutin d’octobre 2022, la directrice générale du Groupe Femmes, Politique et Démocratie (GFPD), Esther Lapointe, s’est réjouie du fait que l’Assemblée nationale a atteint un nouveau record d’élues avec </a:t>
            </a:r>
            <a:r>
              <a:rPr lang="fr-CA" b="1" dirty="0"/>
              <a:t>un taux de féminisation dorénavant de 46,4 % (58/125), ce qui correspond à une augmentation de 4 points de pourcentage par rapport à l’élection de 2018 (42,4 %). </a:t>
            </a:r>
          </a:p>
          <a:p>
            <a:r>
              <a:rPr lang="fr-CA" i="1" dirty="0"/>
              <a:t>« Cette 2e Assemblée parlementaire québécoise paritaire est une occasion qu’il nous faut saisir afin d’assurer et pérenniser la parité des candidatures au sein des partis politiques ainsi qu’au Conseil des ministres et ce, tout au long du mandat, par l’adoption d’une loi sur la parité. Puisqu’il s’agit ici de nominations, le Conseil des ministres doit être composé de 50 % de femmes. </a:t>
            </a:r>
            <a:r>
              <a:rPr lang="fr-CA" b="1" i="1" dirty="0"/>
              <a:t>En 2022, il est grand temps de légiférer pour obtenir la parité pour de bon! </a:t>
            </a:r>
            <a:r>
              <a:rPr lang="fr-CA" i="1" dirty="0"/>
              <a:t>», </a:t>
            </a:r>
            <a:r>
              <a:rPr lang="fr-CA" dirty="0"/>
              <a:t>d’affirmer Esther Lapointe.</a:t>
            </a:r>
            <a:endParaRPr lang="fr-FR" dirty="0"/>
          </a:p>
        </p:txBody>
      </p:sp>
    </p:spTree>
    <p:extLst>
      <p:ext uri="{BB962C8B-B14F-4D97-AF65-F5344CB8AC3E}">
        <p14:creationId xmlns:p14="http://schemas.microsoft.com/office/powerpoint/2010/main" val="390364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5FFF9">
            <a:alpha val="67000"/>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5C0034-AB28-804C-B3F3-CFE9CD746F3B}"/>
              </a:ext>
            </a:extLst>
          </p:cNvPr>
          <p:cNvSpPr>
            <a:spLocks noGrp="1"/>
          </p:cNvSpPr>
          <p:nvPr>
            <p:ph type="title"/>
          </p:nvPr>
        </p:nvSpPr>
        <p:spPr>
          <a:xfrm>
            <a:off x="0" y="-597877"/>
            <a:ext cx="12192000" cy="1287193"/>
          </a:xfrm>
          <a:solidFill>
            <a:srgbClr val="FF7E2E"/>
          </a:solidFill>
        </p:spPr>
        <p:txBody>
          <a:bodyPr>
            <a:normAutofit/>
          </a:bodyPr>
          <a:lstStyle/>
          <a:p>
            <a:r>
              <a:rPr lang="fr-FR" sz="3200" dirty="0">
                <a:latin typeface="Cooper Black" panose="0208090404030B020404" pitchFamily="18" charset="77"/>
              </a:rPr>
              <a:t>	Québec 2022: où en sommes-nous? </a:t>
            </a:r>
          </a:p>
        </p:txBody>
      </p:sp>
      <p:sp>
        <p:nvSpPr>
          <p:cNvPr id="3" name="Espace réservé du contenu 2">
            <a:extLst>
              <a:ext uri="{FF2B5EF4-FFF2-40B4-BE49-F238E27FC236}">
                <a16:creationId xmlns:a16="http://schemas.microsoft.com/office/drawing/2014/main" id="{6FDA0159-8B85-904D-8784-E346890CD76B}"/>
              </a:ext>
            </a:extLst>
          </p:cNvPr>
          <p:cNvSpPr>
            <a:spLocks noGrp="1"/>
          </p:cNvSpPr>
          <p:nvPr>
            <p:ph idx="1"/>
          </p:nvPr>
        </p:nvSpPr>
        <p:spPr>
          <a:xfrm>
            <a:off x="562708" y="900333"/>
            <a:ext cx="11043138" cy="5831058"/>
          </a:xfrm>
        </p:spPr>
        <p:txBody>
          <a:bodyPr>
            <a:normAutofit/>
          </a:bodyPr>
          <a:lstStyle/>
          <a:p>
            <a:pPr marL="0" indent="0">
              <a:buNone/>
            </a:pPr>
            <a:r>
              <a:rPr lang="fr-FR" dirty="0">
                <a:latin typeface="Cooper Black" panose="0208090404030B020404" pitchFamily="18" charset="77"/>
              </a:rPr>
              <a:t>Les femmes dans les élections municipales de 2021</a:t>
            </a:r>
          </a:p>
          <a:p>
            <a:pPr marL="0" indent="0">
              <a:buNone/>
            </a:pPr>
            <a:br>
              <a:rPr lang="fr-CA" b="1" dirty="0"/>
            </a:br>
            <a:r>
              <a:rPr lang="fr-CA" dirty="0"/>
              <a:t>La </a:t>
            </a:r>
            <a:r>
              <a:rPr lang="fr-CA" b="1" dirty="0"/>
              <a:t>Commission Femmes et gouvernance</a:t>
            </a:r>
            <a:r>
              <a:rPr lang="fr-CA" dirty="0"/>
              <a:t>, créée en 2017 au sein de l’Union des municipalités du Québec, œuvre à la participation des femmes à la politique municipale. </a:t>
            </a:r>
          </a:p>
          <a:p>
            <a:r>
              <a:rPr lang="fr-CA" dirty="0"/>
              <a:t>Elle poursuit ses actions pour augmenter le nombre de femmes en politique municipale et favoriser leur engagement dans les instances décisionnelles.</a:t>
            </a:r>
          </a:p>
          <a:p>
            <a:r>
              <a:rPr lang="fr-CA" b="1" dirty="0"/>
              <a:t>Il y a eu 38,5 % de conseillères et 23,6 % de mairesses  élues en 2021.</a:t>
            </a:r>
          </a:p>
          <a:p>
            <a:r>
              <a:rPr lang="fr-CA" b="1" dirty="0"/>
              <a:t>On compte  41,9 % de conseils municipaux composés de façon paritaire, c’est-à-dire où la proportion de femmes se situe entre 40 % et 60 %.</a:t>
            </a:r>
          </a:p>
          <a:p>
            <a:endParaRPr lang="fr-FR" dirty="0"/>
          </a:p>
        </p:txBody>
      </p:sp>
    </p:spTree>
    <p:extLst>
      <p:ext uri="{BB962C8B-B14F-4D97-AF65-F5344CB8AC3E}">
        <p14:creationId xmlns:p14="http://schemas.microsoft.com/office/powerpoint/2010/main" val="3989432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18CBD8-5BA8-1A46-888E-8C62B477EEA6}"/>
              </a:ext>
            </a:extLst>
          </p:cNvPr>
          <p:cNvSpPr>
            <a:spLocks noGrp="1"/>
          </p:cNvSpPr>
          <p:nvPr>
            <p:ph type="title"/>
          </p:nvPr>
        </p:nvSpPr>
        <p:spPr>
          <a:xfrm>
            <a:off x="-18757" y="0"/>
            <a:ext cx="12192000" cy="787791"/>
          </a:xfrm>
          <a:solidFill>
            <a:srgbClr val="FF7E2E">
              <a:alpha val="91000"/>
            </a:srgbClr>
          </a:solidFill>
        </p:spPr>
        <p:txBody>
          <a:bodyPr>
            <a:normAutofit/>
          </a:bodyPr>
          <a:lstStyle/>
          <a:p>
            <a:r>
              <a:rPr lang="fr-FR" sz="3200" dirty="0">
                <a:latin typeface="Cooper Black" panose="0208090404030B020404" pitchFamily="18" charset="77"/>
              </a:rPr>
              <a:t>	Quelques conclusions </a:t>
            </a:r>
          </a:p>
        </p:txBody>
      </p:sp>
      <p:sp>
        <p:nvSpPr>
          <p:cNvPr id="3" name="Espace réservé du contenu 2">
            <a:extLst>
              <a:ext uri="{FF2B5EF4-FFF2-40B4-BE49-F238E27FC236}">
                <a16:creationId xmlns:a16="http://schemas.microsoft.com/office/drawing/2014/main" id="{00DB2B57-770B-6B47-8829-1BC7B0DD03BB}"/>
              </a:ext>
            </a:extLst>
          </p:cNvPr>
          <p:cNvSpPr>
            <a:spLocks noGrp="1"/>
          </p:cNvSpPr>
          <p:nvPr>
            <p:ph idx="1"/>
          </p:nvPr>
        </p:nvSpPr>
        <p:spPr>
          <a:xfrm>
            <a:off x="211015" y="787791"/>
            <a:ext cx="11732456" cy="5880295"/>
          </a:xfrm>
        </p:spPr>
        <p:txBody>
          <a:bodyPr>
            <a:normAutofit fontScale="77500" lnSpcReduction="20000"/>
          </a:bodyPr>
          <a:lstStyle/>
          <a:p>
            <a:pPr marL="0" indent="0">
              <a:buNone/>
            </a:pPr>
            <a:r>
              <a:rPr lang="fr-FR" sz="3400" b="1" dirty="0"/>
              <a:t>Les femmes occupent une place importante dans les structures politiques, leur participation à la gouvernance de l’État est acquise, et pourtant:</a:t>
            </a:r>
          </a:p>
          <a:p>
            <a:r>
              <a:rPr lang="fr-FR" sz="3400" b="1" dirty="0">
                <a:highlight>
                  <a:srgbClr val="FFFF00"/>
                </a:highlight>
              </a:rPr>
              <a:t>Absence de mécanismes </a:t>
            </a:r>
            <a:r>
              <a:rPr lang="fr-FR" sz="3400" b="1" dirty="0"/>
              <a:t>pour pérenniser les avancées des dernières années.</a:t>
            </a:r>
          </a:p>
          <a:p>
            <a:r>
              <a:rPr lang="fr-FR" sz="3400" b="1" dirty="0"/>
              <a:t>Au Québec, la question du déficit démocratique causé par le mode de scrutin reçoit une attention inégalée et permet de donner une nouvelle visibilité à la </a:t>
            </a:r>
            <a:r>
              <a:rPr lang="fr-FR" sz="3400" b="1" dirty="0">
                <a:highlight>
                  <a:srgbClr val="FFFF00"/>
                </a:highlight>
              </a:rPr>
              <a:t>revendication pour une parité de représentation</a:t>
            </a:r>
            <a:r>
              <a:rPr lang="fr-FR" sz="3400" b="1" dirty="0"/>
              <a:t>. </a:t>
            </a:r>
          </a:p>
          <a:p>
            <a:r>
              <a:rPr lang="fr-FR" sz="3400" b="1" dirty="0"/>
              <a:t>Au final, la </a:t>
            </a:r>
            <a:r>
              <a:rPr lang="fr-FR" sz="3400" b="1" dirty="0">
                <a:highlight>
                  <a:srgbClr val="FFFF00"/>
                </a:highlight>
              </a:rPr>
              <a:t>crise de la démocratie représentative </a:t>
            </a:r>
            <a:r>
              <a:rPr lang="fr-FR" sz="3400" b="1" dirty="0"/>
              <a:t>a conduit à des mobilisations au Québec et à l’international. </a:t>
            </a:r>
          </a:p>
          <a:p>
            <a:r>
              <a:rPr lang="fr-FR" sz="3400" b="1" dirty="0"/>
              <a:t>Les études sur les femmes en politique confirment les intuitions et observations de plusieurs femmes politiques: </a:t>
            </a:r>
            <a:r>
              <a:rPr lang="fr-FR" sz="3400" b="1" dirty="0">
                <a:highlight>
                  <a:srgbClr val="FFFF00"/>
                </a:highlight>
              </a:rPr>
              <a:t>la discrimination existe bel et bien</a:t>
            </a:r>
            <a:r>
              <a:rPr lang="fr-FR" sz="3400" b="1" dirty="0"/>
              <a:t>.</a:t>
            </a:r>
          </a:p>
          <a:p>
            <a:r>
              <a:rPr lang="fr-FR" sz="3400" b="1" dirty="0">
                <a:highlight>
                  <a:srgbClr val="FFFF00"/>
                </a:highlight>
              </a:rPr>
              <a:t>L’expérience terrain des femmes politiques </a:t>
            </a:r>
            <a:r>
              <a:rPr lang="fr-FR" sz="3400" b="1" dirty="0"/>
              <a:t>permet de valider ou d’invalider certaines idées. Est-ce que les parlements avec de forts pourcentages de femmes élues font les choses autrement? </a:t>
            </a:r>
          </a:p>
          <a:p>
            <a:r>
              <a:rPr lang="fr-FR" sz="3400" b="1" dirty="0">
                <a:highlight>
                  <a:srgbClr val="FFFF00"/>
                </a:highlight>
              </a:rPr>
              <a:t>Femmes en politiques n’égale pas féministes en politique</a:t>
            </a:r>
            <a:r>
              <a:rPr lang="fr-FR" sz="3400" b="1" dirty="0"/>
              <a:t>.</a:t>
            </a:r>
          </a:p>
          <a:p>
            <a:r>
              <a:rPr lang="fr-FR" sz="3400" b="1" dirty="0"/>
              <a:t>Au final, nous avons identifié une </a:t>
            </a:r>
            <a:r>
              <a:rPr lang="fr-FR" sz="3400" b="1" dirty="0">
                <a:highlight>
                  <a:srgbClr val="FFFF00"/>
                </a:highlight>
              </a:rPr>
              <a:t>liste d’ingrédients </a:t>
            </a:r>
            <a:r>
              <a:rPr lang="fr-FR" sz="3400" b="1" dirty="0"/>
              <a:t>qui ont contribué à faire progresser le statut des femmes en politique, au Québec et à l’international.</a:t>
            </a:r>
          </a:p>
          <a:p>
            <a:endParaRPr lang="fr-FR" dirty="0"/>
          </a:p>
        </p:txBody>
      </p:sp>
    </p:spTree>
    <p:extLst>
      <p:ext uri="{BB962C8B-B14F-4D97-AF65-F5344CB8AC3E}">
        <p14:creationId xmlns:p14="http://schemas.microsoft.com/office/powerpoint/2010/main" val="1698692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5FFF9">
            <a:alpha val="67000"/>
          </a:srgb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83C80057-70D6-3843-8C7A-3E22C0F1D81C}"/>
              </a:ext>
            </a:extLst>
          </p:cNvPr>
          <p:cNvPicPr>
            <a:picLocks noChangeAspect="1"/>
          </p:cNvPicPr>
          <p:nvPr/>
        </p:nvPicPr>
        <p:blipFill>
          <a:blip r:embed="rId2"/>
          <a:stretch>
            <a:fillRect/>
          </a:stretch>
        </p:blipFill>
        <p:spPr>
          <a:xfrm>
            <a:off x="1922917" y="643467"/>
            <a:ext cx="8346166" cy="5571066"/>
          </a:xfrm>
          <a:prstGeom prst="rect">
            <a:avLst/>
          </a:prstGeom>
        </p:spPr>
      </p:pic>
    </p:spTree>
    <p:extLst>
      <p:ext uri="{BB962C8B-B14F-4D97-AF65-F5344CB8AC3E}">
        <p14:creationId xmlns:p14="http://schemas.microsoft.com/office/powerpoint/2010/main" val="2643489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160DE1-A8F6-7845-ACA8-E986BA2D17CF}"/>
              </a:ext>
            </a:extLst>
          </p:cNvPr>
          <p:cNvSpPr>
            <a:spLocks noGrp="1"/>
          </p:cNvSpPr>
          <p:nvPr>
            <p:ph type="title"/>
          </p:nvPr>
        </p:nvSpPr>
        <p:spPr>
          <a:xfrm>
            <a:off x="0" y="0"/>
            <a:ext cx="12192000" cy="1397094"/>
          </a:xfrm>
          <a:solidFill>
            <a:srgbClr val="FF7E2E"/>
          </a:solidFill>
        </p:spPr>
        <p:txBody>
          <a:bodyPr>
            <a:normAutofit/>
          </a:bodyPr>
          <a:lstStyle/>
          <a:p>
            <a:r>
              <a:rPr lang="fr-FR" sz="3200" dirty="0">
                <a:latin typeface="Cooper Black" panose="0208090404030B020404" pitchFamily="18" charset="77"/>
              </a:rPr>
              <a:t>	L’accès des Québécoises aux lieux de pouvoir : y </a:t>
            </a:r>
            <a:r>
              <a:rPr lang="fr-FR" sz="3200" dirty="0" err="1">
                <a:latin typeface="Cooper Black" panose="0208090404030B020404" pitchFamily="18" charset="77"/>
              </a:rPr>
              <a:t>a-t-il</a:t>
            </a:r>
            <a:r>
              <a:rPr lang="fr-FR" sz="3200" dirty="0">
                <a:latin typeface="Cooper Black" panose="0208090404030B020404" pitchFamily="18" charset="77"/>
              </a:rPr>
              <a:t> 	une recette? </a:t>
            </a:r>
          </a:p>
        </p:txBody>
      </p:sp>
      <p:sp>
        <p:nvSpPr>
          <p:cNvPr id="5" name="Espace réservé du contenu 4">
            <a:extLst>
              <a:ext uri="{FF2B5EF4-FFF2-40B4-BE49-F238E27FC236}">
                <a16:creationId xmlns:a16="http://schemas.microsoft.com/office/drawing/2014/main" id="{3941D226-8541-AE48-9AE9-9A48B6EF0DC3}"/>
              </a:ext>
            </a:extLst>
          </p:cNvPr>
          <p:cNvSpPr>
            <a:spLocks noGrp="1"/>
          </p:cNvSpPr>
          <p:nvPr>
            <p:ph sz="half" idx="1"/>
          </p:nvPr>
        </p:nvSpPr>
        <p:spPr/>
        <p:txBody>
          <a:bodyPr/>
          <a:lstStyle/>
          <a:p>
            <a:endParaRPr lang="fr-FR"/>
          </a:p>
        </p:txBody>
      </p:sp>
      <p:sp>
        <p:nvSpPr>
          <p:cNvPr id="6" name="Espace réservé du contenu 5">
            <a:extLst>
              <a:ext uri="{FF2B5EF4-FFF2-40B4-BE49-F238E27FC236}">
                <a16:creationId xmlns:a16="http://schemas.microsoft.com/office/drawing/2014/main" id="{8E3F50DC-E49C-5649-9425-2410ADFDD6DE}"/>
              </a:ext>
            </a:extLst>
          </p:cNvPr>
          <p:cNvSpPr>
            <a:spLocks noGrp="1"/>
          </p:cNvSpPr>
          <p:nvPr>
            <p:ph sz="half" idx="2"/>
          </p:nvPr>
        </p:nvSpPr>
        <p:spPr/>
        <p:txBody>
          <a:bodyPr/>
          <a:lstStyle/>
          <a:p>
            <a:endParaRPr lang="fr-FR"/>
          </a:p>
        </p:txBody>
      </p:sp>
      <p:pic>
        <p:nvPicPr>
          <p:cNvPr id="4" name="Image 3">
            <a:extLst>
              <a:ext uri="{FF2B5EF4-FFF2-40B4-BE49-F238E27FC236}">
                <a16:creationId xmlns:a16="http://schemas.microsoft.com/office/drawing/2014/main" id="{32275A90-DD4E-504A-817D-27368A2729BC}"/>
              </a:ext>
            </a:extLst>
          </p:cNvPr>
          <p:cNvPicPr>
            <a:picLocks noChangeAspect="1"/>
          </p:cNvPicPr>
          <p:nvPr/>
        </p:nvPicPr>
        <p:blipFill>
          <a:blip r:embed="rId2"/>
          <a:stretch>
            <a:fillRect/>
          </a:stretch>
        </p:blipFill>
        <p:spPr>
          <a:xfrm>
            <a:off x="762001" y="1690688"/>
            <a:ext cx="5333999" cy="4913311"/>
          </a:xfrm>
          <a:prstGeom prst="rect">
            <a:avLst/>
          </a:prstGeom>
        </p:spPr>
      </p:pic>
      <p:pic>
        <p:nvPicPr>
          <p:cNvPr id="7" name="Image 6">
            <a:extLst>
              <a:ext uri="{FF2B5EF4-FFF2-40B4-BE49-F238E27FC236}">
                <a16:creationId xmlns:a16="http://schemas.microsoft.com/office/drawing/2014/main" id="{5438ECBA-237C-374A-BE98-ACD3B608ED40}"/>
              </a:ext>
            </a:extLst>
          </p:cNvPr>
          <p:cNvPicPr>
            <a:picLocks noChangeAspect="1"/>
          </p:cNvPicPr>
          <p:nvPr/>
        </p:nvPicPr>
        <p:blipFill>
          <a:blip r:embed="rId3"/>
          <a:stretch>
            <a:fillRect/>
          </a:stretch>
        </p:blipFill>
        <p:spPr>
          <a:xfrm>
            <a:off x="6172201" y="1690688"/>
            <a:ext cx="5468256" cy="4913311"/>
          </a:xfrm>
          <a:prstGeom prst="rect">
            <a:avLst/>
          </a:prstGeom>
        </p:spPr>
      </p:pic>
    </p:spTree>
    <p:extLst>
      <p:ext uri="{BB962C8B-B14F-4D97-AF65-F5344CB8AC3E}">
        <p14:creationId xmlns:p14="http://schemas.microsoft.com/office/powerpoint/2010/main" val="625089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865EE4-977C-BA4F-B355-A51628ABCE94}"/>
              </a:ext>
            </a:extLst>
          </p:cNvPr>
          <p:cNvSpPr>
            <a:spLocks noGrp="1"/>
          </p:cNvSpPr>
          <p:nvPr>
            <p:ph type="title"/>
          </p:nvPr>
        </p:nvSpPr>
        <p:spPr>
          <a:xfrm>
            <a:off x="96983" y="0"/>
            <a:ext cx="12095017" cy="983674"/>
          </a:xfrm>
          <a:solidFill>
            <a:srgbClr val="FF7E2E"/>
          </a:solidFill>
        </p:spPr>
        <p:txBody>
          <a:bodyPr>
            <a:normAutofit/>
          </a:bodyPr>
          <a:lstStyle/>
          <a:p>
            <a:pPr algn="ctr"/>
            <a:r>
              <a:rPr lang="fr-FR" sz="3200" dirty="0">
                <a:latin typeface="Cooper Black" panose="0208090404030B020404" pitchFamily="18" charset="77"/>
              </a:rPr>
              <a:t>	L’accès des Québécoises aux lieux de pouvoir: les ingrédients (1)</a:t>
            </a:r>
          </a:p>
        </p:txBody>
      </p:sp>
      <p:sp>
        <p:nvSpPr>
          <p:cNvPr id="3" name="Espace réservé du contenu 2">
            <a:extLst>
              <a:ext uri="{FF2B5EF4-FFF2-40B4-BE49-F238E27FC236}">
                <a16:creationId xmlns:a16="http://schemas.microsoft.com/office/drawing/2014/main" id="{8A57C7CB-DBF3-1944-8061-7E7D589A2D52}"/>
              </a:ext>
            </a:extLst>
          </p:cNvPr>
          <p:cNvSpPr>
            <a:spLocks noGrp="1"/>
          </p:cNvSpPr>
          <p:nvPr>
            <p:ph idx="1"/>
          </p:nvPr>
        </p:nvSpPr>
        <p:spPr>
          <a:xfrm>
            <a:off x="494675" y="1246910"/>
            <a:ext cx="10433155" cy="5481595"/>
          </a:xfrm>
        </p:spPr>
        <p:txBody>
          <a:bodyPr>
            <a:normAutofit lnSpcReduction="10000"/>
          </a:bodyPr>
          <a:lstStyle/>
          <a:p>
            <a:r>
              <a:rPr lang="fr-CA" b="1" dirty="0"/>
              <a:t>La crise de la démocratie représentative et des institutions politiques accompagne le constat que l'accès aux droits politiques </a:t>
            </a:r>
            <a:r>
              <a:rPr lang="fr-CA" dirty="0"/>
              <a:t>pour les femmes n'a pas conduit à l'élection paritaire de femmes et de membres de la diversité.</a:t>
            </a:r>
          </a:p>
          <a:p>
            <a:r>
              <a:rPr lang="fr-CA" b="1" dirty="0"/>
              <a:t>Une force de frappe - le mouvement féministe et les groupes de femmes spécialisés comme le GFPD : </a:t>
            </a:r>
          </a:p>
          <a:p>
            <a:pPr>
              <a:buFont typeface="Wingdings" pitchFamily="2" charset="2"/>
              <a:buChar char="Ø"/>
            </a:pPr>
            <a:r>
              <a:rPr lang="fr-CA" dirty="0"/>
              <a:t>le mouvement féministe fait la promotion de l’égalité entre les femmes et les hommes avec un effet rebondissant sur la présence des femmes dans l'État et dans les structures politiques</a:t>
            </a:r>
          </a:p>
          <a:p>
            <a:pPr>
              <a:buFont typeface="Wingdings" pitchFamily="2" charset="2"/>
              <a:buChar char="Ø"/>
            </a:pPr>
            <a:r>
              <a:rPr lang="fr-CA" dirty="0"/>
              <a:t> création de groupes de femmes spécialisés dans la promotion des femmes en politique;</a:t>
            </a:r>
          </a:p>
          <a:p>
            <a:r>
              <a:rPr lang="fr-CA" b="1" dirty="0"/>
              <a:t>Une génération de femmes éduquées, mobilisées, qui adhèrent aux valeurs du féminisme et qui demandent du changement.</a:t>
            </a:r>
          </a:p>
          <a:p>
            <a:endParaRPr lang="fr-FR" dirty="0"/>
          </a:p>
        </p:txBody>
      </p:sp>
    </p:spTree>
    <p:extLst>
      <p:ext uri="{BB962C8B-B14F-4D97-AF65-F5344CB8AC3E}">
        <p14:creationId xmlns:p14="http://schemas.microsoft.com/office/powerpoint/2010/main" val="310856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A5A340-7923-EB4D-8B16-4996715DC7DF}"/>
              </a:ext>
            </a:extLst>
          </p:cNvPr>
          <p:cNvSpPr>
            <a:spLocks noGrp="1"/>
          </p:cNvSpPr>
          <p:nvPr>
            <p:ph type="title"/>
          </p:nvPr>
        </p:nvSpPr>
        <p:spPr>
          <a:xfrm>
            <a:off x="0" y="0"/>
            <a:ext cx="12166795" cy="1280160"/>
          </a:xfrm>
          <a:solidFill>
            <a:srgbClr val="FF7E2E"/>
          </a:solidFill>
        </p:spPr>
        <p:txBody>
          <a:bodyPr>
            <a:noAutofit/>
          </a:bodyPr>
          <a:lstStyle/>
          <a:p>
            <a:pPr algn="ctr"/>
            <a:br>
              <a:rPr lang="fr-FR" sz="3200" dirty="0">
                <a:latin typeface="Cooper Black" panose="0208090404030B020404" pitchFamily="18" charset="77"/>
              </a:rPr>
            </a:br>
            <a:r>
              <a:rPr lang="fr-FR" sz="3200" dirty="0">
                <a:latin typeface="Cooper Black" panose="0208090404030B020404" pitchFamily="18" charset="77"/>
              </a:rPr>
              <a:t>	L’accès des Québécoises aux lieux de pouvoir: les ingrédients (2)</a:t>
            </a:r>
          </a:p>
        </p:txBody>
      </p:sp>
      <p:sp>
        <p:nvSpPr>
          <p:cNvPr id="3" name="Espace réservé du contenu 2">
            <a:extLst>
              <a:ext uri="{FF2B5EF4-FFF2-40B4-BE49-F238E27FC236}">
                <a16:creationId xmlns:a16="http://schemas.microsoft.com/office/drawing/2014/main" id="{6D61576D-9810-774D-BD15-C539D3470762}"/>
              </a:ext>
            </a:extLst>
          </p:cNvPr>
          <p:cNvSpPr>
            <a:spLocks noGrp="1"/>
          </p:cNvSpPr>
          <p:nvPr>
            <p:ph idx="1"/>
          </p:nvPr>
        </p:nvSpPr>
        <p:spPr>
          <a:xfrm>
            <a:off x="661182" y="1280160"/>
            <a:ext cx="10692618" cy="4896803"/>
          </a:xfrm>
        </p:spPr>
        <p:txBody>
          <a:bodyPr>
            <a:normAutofit lnSpcReduction="10000"/>
          </a:bodyPr>
          <a:lstStyle/>
          <a:p>
            <a:r>
              <a:rPr lang="fr-CA" b="1" dirty="0"/>
              <a:t>Une bibliothèque du féminisme </a:t>
            </a:r>
            <a:r>
              <a:rPr lang="fr-CA" dirty="0"/>
              <a:t>riche d'essais, d'études et de réflexions sur le féminisme, les inégalités et sur les femmes et la politique.</a:t>
            </a:r>
          </a:p>
          <a:p>
            <a:pPr lvl="1"/>
            <a:r>
              <a:rPr lang="fr-CA" dirty="0"/>
              <a:t> Des études spécialisées sur les conditions d'accès des femmes à la politique, qui nous ont appris ce que nombre de femmes politiques avaient observé, par exemple le traitement différencié qui leur est réservé dans les médias. </a:t>
            </a:r>
          </a:p>
          <a:p>
            <a:r>
              <a:rPr lang="fr-CA" b="1" dirty="0"/>
              <a:t>Un mouvement international d'adoption de quotas </a:t>
            </a:r>
            <a:r>
              <a:rPr lang="fr-CA" dirty="0"/>
              <a:t>né dans les années 1980 pour pallier au problème de la faible progression des femmes dans les postes élus.</a:t>
            </a:r>
          </a:p>
          <a:p>
            <a:r>
              <a:rPr lang="fr-CA" b="1" dirty="0"/>
              <a:t>Des institutions internationales pour encadrer les débats et initiatives visant la promotion des femmes dans les institutions politiques:  </a:t>
            </a:r>
            <a:r>
              <a:rPr lang="fr-CA" dirty="0"/>
              <a:t>l’Institut International pour la Démocratie et l’assistance électorale (IDEA) et l'Union </a:t>
            </a:r>
            <a:r>
              <a:rPr lang="fr-CA" dirty="0" err="1"/>
              <a:t>Inter-Parlementaire</a:t>
            </a:r>
            <a:r>
              <a:rPr lang="fr-CA" dirty="0"/>
              <a:t> (UIP).</a:t>
            </a:r>
          </a:p>
          <a:p>
            <a:endParaRPr lang="fr-FR" dirty="0"/>
          </a:p>
        </p:txBody>
      </p:sp>
    </p:spTree>
    <p:extLst>
      <p:ext uri="{BB962C8B-B14F-4D97-AF65-F5344CB8AC3E}">
        <p14:creationId xmlns:p14="http://schemas.microsoft.com/office/powerpoint/2010/main" val="3725176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028BC2-0D78-ED46-BBE8-E072B89A84CE}"/>
              </a:ext>
            </a:extLst>
          </p:cNvPr>
          <p:cNvSpPr>
            <a:spLocks noGrp="1"/>
          </p:cNvSpPr>
          <p:nvPr>
            <p:ph type="title"/>
          </p:nvPr>
        </p:nvSpPr>
        <p:spPr>
          <a:xfrm>
            <a:off x="0" y="-1"/>
            <a:ext cx="12192001" cy="1177637"/>
          </a:xfrm>
          <a:solidFill>
            <a:srgbClr val="FF7E2E"/>
          </a:solidFill>
        </p:spPr>
        <p:txBody>
          <a:bodyPr>
            <a:normAutofit/>
          </a:bodyPr>
          <a:lstStyle/>
          <a:p>
            <a:pPr algn="ctr"/>
            <a:r>
              <a:rPr lang="fr-FR" sz="3200" dirty="0">
                <a:latin typeface="Cooper Black" panose="0208090404030B020404" pitchFamily="18" charset="77"/>
              </a:rPr>
              <a:t>L’accès des Québécoises aux lieux de pouvoir: les ingrédients (3)</a:t>
            </a:r>
          </a:p>
        </p:txBody>
      </p:sp>
      <p:sp>
        <p:nvSpPr>
          <p:cNvPr id="3" name="Espace réservé du contenu 2">
            <a:extLst>
              <a:ext uri="{FF2B5EF4-FFF2-40B4-BE49-F238E27FC236}">
                <a16:creationId xmlns:a16="http://schemas.microsoft.com/office/drawing/2014/main" id="{D6120787-CBF4-1745-8808-1C85E5FC5F9E}"/>
              </a:ext>
            </a:extLst>
          </p:cNvPr>
          <p:cNvSpPr>
            <a:spLocks noGrp="1"/>
          </p:cNvSpPr>
          <p:nvPr>
            <p:ph idx="1"/>
          </p:nvPr>
        </p:nvSpPr>
        <p:spPr>
          <a:xfrm>
            <a:off x="1069145" y="1547446"/>
            <a:ext cx="8356209" cy="4629516"/>
          </a:xfrm>
        </p:spPr>
        <p:txBody>
          <a:bodyPr>
            <a:normAutofit lnSpcReduction="10000"/>
          </a:bodyPr>
          <a:lstStyle/>
          <a:p>
            <a:pPr marL="0" indent="0">
              <a:buNone/>
            </a:pPr>
            <a:r>
              <a:rPr lang="fr-CA" b="1" dirty="0"/>
              <a:t>Des </a:t>
            </a:r>
            <a:r>
              <a:rPr lang="fr-CA" b="1" dirty="0">
                <a:highlight>
                  <a:srgbClr val="FFFF00"/>
                </a:highlight>
                <a:latin typeface="Cooper Black" panose="0208090404030B020404" pitchFamily="18" charset="77"/>
              </a:rPr>
              <a:t>symboles forts </a:t>
            </a:r>
            <a:r>
              <a:rPr lang="fr-CA" b="1" dirty="0"/>
              <a:t>qui ont balisé les 40 dernières années: </a:t>
            </a:r>
            <a:endParaRPr lang="fr-CA" dirty="0"/>
          </a:p>
          <a:p>
            <a:r>
              <a:rPr lang="fr-CA" dirty="0"/>
              <a:t>Des actions spectaculaires comme les YVETTES (1980)  et la marche Du Pain et des Roses (1995)</a:t>
            </a:r>
          </a:p>
          <a:p>
            <a:r>
              <a:rPr lang="fr-CA" dirty="0"/>
              <a:t>Un premier conseil des ministres paritaire sous Jean Charest en 2007</a:t>
            </a:r>
          </a:p>
          <a:p>
            <a:r>
              <a:rPr lang="fr-CA" dirty="0"/>
              <a:t>Andrée P. Boucher, mairesse de Sainte-Foy (1985-2001) et de Québec (2005-2007)</a:t>
            </a:r>
          </a:p>
          <a:p>
            <a:r>
              <a:rPr lang="fr-CA" dirty="0"/>
              <a:t>Une première première ministre (Pauline Marois) </a:t>
            </a:r>
          </a:p>
          <a:p>
            <a:r>
              <a:rPr lang="fr-CA" dirty="0"/>
              <a:t>L'atteinte de la zone paritaire aux élections provinciales québécoises de 2018 et 2022</a:t>
            </a:r>
          </a:p>
          <a:p>
            <a:endParaRPr lang="fr-FR" dirty="0"/>
          </a:p>
        </p:txBody>
      </p:sp>
    </p:spTree>
    <p:extLst>
      <p:ext uri="{BB962C8B-B14F-4D97-AF65-F5344CB8AC3E}">
        <p14:creationId xmlns:p14="http://schemas.microsoft.com/office/powerpoint/2010/main" val="3984072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67502-B6CB-9D4D-99A3-ADDFDB533EC0}"/>
              </a:ext>
            </a:extLst>
          </p:cNvPr>
          <p:cNvSpPr>
            <a:spLocks noGrp="1"/>
          </p:cNvSpPr>
          <p:nvPr>
            <p:ph type="title"/>
          </p:nvPr>
        </p:nvSpPr>
        <p:spPr>
          <a:xfrm>
            <a:off x="0" y="1"/>
            <a:ext cx="12191999" cy="1064302"/>
          </a:xfrm>
          <a:solidFill>
            <a:srgbClr val="FF7E2E"/>
          </a:solidFill>
        </p:spPr>
        <p:txBody>
          <a:bodyPr>
            <a:normAutofit/>
          </a:bodyPr>
          <a:lstStyle/>
          <a:p>
            <a:r>
              <a:rPr lang="fr-FR" sz="3200" dirty="0">
                <a:latin typeface="Cooper Black" panose="0208090404030B020404" pitchFamily="18" charset="77"/>
              </a:rPr>
              <a:t>	Le référendum de 1980: les </a:t>
            </a:r>
            <a:r>
              <a:rPr lang="fr-FR" sz="3200" dirty="0" err="1">
                <a:latin typeface="Cooper Black" panose="0208090404030B020404" pitchFamily="18" charset="77"/>
              </a:rPr>
              <a:t>Yvettes</a:t>
            </a:r>
            <a:endParaRPr lang="fr-FR" sz="3200" dirty="0">
              <a:latin typeface="Cooper Black" panose="0208090404030B020404" pitchFamily="18" charset="77"/>
            </a:endParaRPr>
          </a:p>
        </p:txBody>
      </p:sp>
      <p:sp>
        <p:nvSpPr>
          <p:cNvPr id="3" name="Espace réservé du contenu 2">
            <a:extLst>
              <a:ext uri="{FF2B5EF4-FFF2-40B4-BE49-F238E27FC236}">
                <a16:creationId xmlns:a16="http://schemas.microsoft.com/office/drawing/2014/main" id="{22E83F37-ED23-044E-A189-8C652542636E}"/>
              </a:ext>
            </a:extLst>
          </p:cNvPr>
          <p:cNvSpPr>
            <a:spLocks noGrp="1"/>
          </p:cNvSpPr>
          <p:nvPr>
            <p:ph idx="1"/>
          </p:nvPr>
        </p:nvSpPr>
        <p:spPr/>
        <p:txBody>
          <a:bodyPr/>
          <a:lstStyle/>
          <a:p>
            <a:endParaRPr lang="fr-FR"/>
          </a:p>
        </p:txBody>
      </p:sp>
      <p:pic>
        <p:nvPicPr>
          <p:cNvPr id="4" name="Espace réservé du contenu 3">
            <a:extLst>
              <a:ext uri="{FF2B5EF4-FFF2-40B4-BE49-F238E27FC236}">
                <a16:creationId xmlns:a16="http://schemas.microsoft.com/office/drawing/2014/main" id="{7F9BD52A-2D6D-BB45-BDC2-58ACFA4A644A}"/>
              </a:ext>
            </a:extLst>
          </p:cNvPr>
          <p:cNvPicPr>
            <a:picLocks noChangeAspect="1"/>
          </p:cNvPicPr>
          <p:nvPr/>
        </p:nvPicPr>
        <p:blipFill>
          <a:blip r:embed="rId2"/>
          <a:srcRect t="1089" b="1089"/>
          <a:stretch>
            <a:fillRect/>
          </a:stretch>
        </p:blipFill>
        <p:spPr>
          <a:xfrm>
            <a:off x="457200" y="1600200"/>
            <a:ext cx="11241314" cy="4684486"/>
          </a:xfrm>
          <a:prstGeom prst="rect">
            <a:avLst/>
          </a:prstGeom>
        </p:spPr>
      </p:pic>
    </p:spTree>
    <p:extLst>
      <p:ext uri="{BB962C8B-B14F-4D97-AF65-F5344CB8AC3E}">
        <p14:creationId xmlns:p14="http://schemas.microsoft.com/office/powerpoint/2010/main" val="1487178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269F93-FC3C-6643-91C2-51090D6C30B1}"/>
              </a:ext>
            </a:extLst>
          </p:cNvPr>
          <p:cNvSpPr>
            <a:spLocks noGrp="1"/>
          </p:cNvSpPr>
          <p:nvPr>
            <p:ph type="title"/>
          </p:nvPr>
        </p:nvSpPr>
        <p:spPr>
          <a:xfrm>
            <a:off x="0" y="1"/>
            <a:ext cx="12192000" cy="1270000"/>
          </a:xfrm>
          <a:solidFill>
            <a:srgbClr val="FF7E2E"/>
          </a:solidFill>
        </p:spPr>
        <p:txBody>
          <a:bodyPr>
            <a:noAutofit/>
          </a:bodyPr>
          <a:lstStyle/>
          <a:p>
            <a:pPr algn="ctr"/>
            <a:r>
              <a:rPr lang="fr-FR" sz="3200" dirty="0">
                <a:latin typeface="Cooper Black" panose="0208090404030B020404" pitchFamily="18" charset="77"/>
              </a:rPr>
              <a:t>L’AFÉAS et la FFQ réfléchissent à la question des femmes et du pouvoir en 1987</a:t>
            </a:r>
          </a:p>
        </p:txBody>
      </p:sp>
      <p:pic>
        <p:nvPicPr>
          <p:cNvPr id="5" name="Espace réservé du contenu 4">
            <a:extLst>
              <a:ext uri="{FF2B5EF4-FFF2-40B4-BE49-F238E27FC236}">
                <a16:creationId xmlns:a16="http://schemas.microsoft.com/office/drawing/2014/main" id="{505C8D78-0072-084E-B501-8E8AA9A84F69}"/>
              </a:ext>
            </a:extLst>
          </p:cNvPr>
          <p:cNvPicPr>
            <a:picLocks noGrp="1" noChangeAspect="1"/>
          </p:cNvPicPr>
          <p:nvPr>
            <p:ph idx="1"/>
          </p:nvPr>
        </p:nvPicPr>
        <p:blipFill>
          <a:blip r:embed="rId2"/>
          <a:stretch>
            <a:fillRect/>
          </a:stretch>
        </p:blipFill>
        <p:spPr>
          <a:xfrm>
            <a:off x="1104900" y="1590779"/>
            <a:ext cx="10236200" cy="4727575"/>
          </a:xfrm>
        </p:spPr>
      </p:pic>
    </p:spTree>
    <p:extLst>
      <p:ext uri="{BB962C8B-B14F-4D97-AF65-F5344CB8AC3E}">
        <p14:creationId xmlns:p14="http://schemas.microsoft.com/office/powerpoint/2010/main" val="3024698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428F0B-AD2B-7543-A516-7D86F8A980BE}"/>
              </a:ext>
            </a:extLst>
          </p:cNvPr>
          <p:cNvSpPr>
            <a:spLocks noGrp="1"/>
          </p:cNvSpPr>
          <p:nvPr>
            <p:ph type="title"/>
          </p:nvPr>
        </p:nvSpPr>
        <p:spPr>
          <a:xfrm>
            <a:off x="0" y="0"/>
            <a:ext cx="12165037" cy="1154244"/>
          </a:xfrm>
          <a:solidFill>
            <a:srgbClr val="FF7E2E"/>
          </a:solidFill>
        </p:spPr>
        <p:txBody>
          <a:bodyPr>
            <a:normAutofit/>
          </a:bodyPr>
          <a:lstStyle/>
          <a:p>
            <a:r>
              <a:rPr lang="fr-FR" sz="3200" dirty="0">
                <a:latin typeface="Cooper Black" panose="0208090404030B020404" pitchFamily="18" charset="77"/>
              </a:rPr>
              <a:t>La marche Du Pain et des Roses (1995)</a:t>
            </a:r>
          </a:p>
        </p:txBody>
      </p:sp>
      <p:sp>
        <p:nvSpPr>
          <p:cNvPr id="5" name="Espace réservé du contenu 4">
            <a:extLst>
              <a:ext uri="{FF2B5EF4-FFF2-40B4-BE49-F238E27FC236}">
                <a16:creationId xmlns:a16="http://schemas.microsoft.com/office/drawing/2014/main" id="{3FF4A8A4-53D6-0145-9631-2DD899B36F3D}"/>
              </a:ext>
            </a:extLst>
          </p:cNvPr>
          <p:cNvSpPr>
            <a:spLocks noGrp="1"/>
          </p:cNvSpPr>
          <p:nvPr>
            <p:ph sz="half" idx="1"/>
          </p:nvPr>
        </p:nvSpPr>
        <p:spPr/>
        <p:txBody>
          <a:bodyPr/>
          <a:lstStyle/>
          <a:p>
            <a:endParaRPr lang="fr-FR" dirty="0"/>
          </a:p>
        </p:txBody>
      </p:sp>
      <p:sp>
        <p:nvSpPr>
          <p:cNvPr id="6" name="Espace réservé du contenu 5">
            <a:extLst>
              <a:ext uri="{FF2B5EF4-FFF2-40B4-BE49-F238E27FC236}">
                <a16:creationId xmlns:a16="http://schemas.microsoft.com/office/drawing/2014/main" id="{98AD9C40-23B3-794B-8B23-1A0A9CC23A96}"/>
              </a:ext>
            </a:extLst>
          </p:cNvPr>
          <p:cNvSpPr>
            <a:spLocks noGrp="1"/>
          </p:cNvSpPr>
          <p:nvPr>
            <p:ph sz="half" idx="2"/>
          </p:nvPr>
        </p:nvSpPr>
        <p:spPr/>
        <p:txBody>
          <a:bodyPr/>
          <a:lstStyle/>
          <a:p>
            <a:endParaRPr lang="fr-FR"/>
          </a:p>
        </p:txBody>
      </p:sp>
      <p:pic>
        <p:nvPicPr>
          <p:cNvPr id="4" name="Image 3">
            <a:extLst>
              <a:ext uri="{FF2B5EF4-FFF2-40B4-BE49-F238E27FC236}">
                <a16:creationId xmlns:a16="http://schemas.microsoft.com/office/drawing/2014/main" id="{7E87B443-826B-A84E-9C15-4FA0B6D765E7}"/>
              </a:ext>
            </a:extLst>
          </p:cNvPr>
          <p:cNvPicPr>
            <a:picLocks noChangeAspect="1"/>
          </p:cNvPicPr>
          <p:nvPr/>
        </p:nvPicPr>
        <p:blipFill>
          <a:blip r:embed="rId2"/>
          <a:stretch>
            <a:fillRect/>
          </a:stretch>
        </p:blipFill>
        <p:spPr>
          <a:xfrm>
            <a:off x="838200" y="1825625"/>
            <a:ext cx="5181599" cy="4705804"/>
          </a:xfrm>
          <a:prstGeom prst="rect">
            <a:avLst/>
          </a:prstGeom>
        </p:spPr>
      </p:pic>
      <p:pic>
        <p:nvPicPr>
          <p:cNvPr id="7" name="Image 6">
            <a:extLst>
              <a:ext uri="{FF2B5EF4-FFF2-40B4-BE49-F238E27FC236}">
                <a16:creationId xmlns:a16="http://schemas.microsoft.com/office/drawing/2014/main" id="{2247FF52-9C06-CC47-B88C-DB64B291AFF6}"/>
              </a:ext>
            </a:extLst>
          </p:cNvPr>
          <p:cNvPicPr>
            <a:picLocks noChangeAspect="1"/>
          </p:cNvPicPr>
          <p:nvPr/>
        </p:nvPicPr>
        <p:blipFill>
          <a:blip r:embed="rId3"/>
          <a:stretch>
            <a:fillRect/>
          </a:stretch>
        </p:blipFill>
        <p:spPr>
          <a:xfrm>
            <a:off x="6172200" y="1825625"/>
            <a:ext cx="5333999" cy="4604204"/>
          </a:xfrm>
          <a:prstGeom prst="rect">
            <a:avLst/>
          </a:prstGeom>
        </p:spPr>
      </p:pic>
    </p:spTree>
    <p:extLst>
      <p:ext uri="{BB962C8B-B14F-4D97-AF65-F5344CB8AC3E}">
        <p14:creationId xmlns:p14="http://schemas.microsoft.com/office/powerpoint/2010/main" val="372899962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376</TotalTime>
  <Words>1542</Words>
  <Application>Microsoft Macintosh PowerPoint</Application>
  <PresentationFormat>Grand écran</PresentationFormat>
  <Paragraphs>113</Paragraphs>
  <Slides>26</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26</vt:i4>
      </vt:variant>
    </vt:vector>
  </HeadingPairs>
  <TitlesOfParts>
    <vt:vector size="33" baseType="lpstr">
      <vt:lpstr>Arial</vt:lpstr>
      <vt:lpstr>Arial Black</vt:lpstr>
      <vt:lpstr>Calibri</vt:lpstr>
      <vt:lpstr>Calibri Light</vt:lpstr>
      <vt:lpstr>Cooper Black</vt:lpstr>
      <vt:lpstr>Wingdings</vt:lpstr>
      <vt:lpstr>Thème Office</vt:lpstr>
      <vt:lpstr>Rappel de la situation des femmes dans les lieux de pouvoir politique </vt:lpstr>
      <vt:lpstr> Les objectifs de ma présentation :</vt:lpstr>
      <vt:lpstr> L’accès des Québécoises aux lieux de pouvoir : y a-t-il  une recette? </vt:lpstr>
      <vt:lpstr> L’accès des Québécoises aux lieux de pouvoir: les ingrédients (1)</vt:lpstr>
      <vt:lpstr>  L’accès des Québécoises aux lieux de pouvoir: les ingrédients (2)</vt:lpstr>
      <vt:lpstr>L’accès des Québécoises aux lieux de pouvoir: les ingrédients (3)</vt:lpstr>
      <vt:lpstr> Le référendum de 1980: les Yvettes</vt:lpstr>
      <vt:lpstr>L’AFÉAS et la FFQ réfléchissent à la question des femmes et du pouvoir en 1987</vt:lpstr>
      <vt:lpstr>La marche Du Pain et des Roses (1995)</vt:lpstr>
      <vt:lpstr> Les années 2000</vt:lpstr>
      <vt:lpstr> Les années 2000</vt:lpstr>
      <vt:lpstr>Une force de frappe – le mouvement féministe</vt:lpstr>
      <vt:lpstr> Les champs d’action et d’intervention du GFPD </vt:lpstr>
      <vt:lpstr>Pauline Marois, Première Ministre du Québec (2012-2014)</vt:lpstr>
      <vt:lpstr>Andrée P. Boucher, Mairesse de Ste-Foy et de Québec</vt:lpstr>
      <vt:lpstr>La recette: la crise de la démocratie représentative</vt:lpstr>
      <vt:lpstr>La recette: une bibliothèque complète sur le thème des femmes et de la politique</vt:lpstr>
      <vt:lpstr>     Projet sur la Médiation genrée  </vt:lpstr>
      <vt:lpstr> La médiation genrée</vt:lpstr>
      <vt:lpstr>   La médiation genrée +</vt:lpstr>
      <vt:lpstr>La recette: un mouvement international en faveur de l’adoption de quotas</vt:lpstr>
      <vt:lpstr> La recette: des institutions internationales qui monitorent la gouvernance et la place des femmes </vt:lpstr>
      <vt:lpstr> Québec 2022: Où en sommes-nous? </vt:lpstr>
      <vt:lpstr> Québec 2022: où en sommes-nous? </vt:lpstr>
      <vt:lpstr> Quelques conclusions </vt:lpstr>
      <vt:lpstr>Présentation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Rappel de la situation des femmes dans les lieux de pouvoir politique </dc:title>
  <dc:creator>Chantal Maille</dc:creator>
  <cp:lastModifiedBy>Chantal Maille</cp:lastModifiedBy>
  <cp:revision>43</cp:revision>
  <dcterms:created xsi:type="dcterms:W3CDTF">2022-12-01T15:27:53Z</dcterms:created>
  <dcterms:modified xsi:type="dcterms:W3CDTF">2022-12-05T15:26:19Z</dcterms:modified>
</cp:coreProperties>
</file>